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4" r:id="rId2"/>
    <p:sldId id="258" r:id="rId3"/>
    <p:sldId id="355" r:id="rId4"/>
    <p:sldId id="357" r:id="rId5"/>
    <p:sldId id="359" r:id="rId6"/>
    <p:sldId id="360" r:id="rId7"/>
    <p:sldId id="361" r:id="rId8"/>
    <p:sldId id="362" r:id="rId9"/>
    <p:sldId id="364" r:id="rId10"/>
    <p:sldId id="344" r:id="rId11"/>
    <p:sldId id="341" r:id="rId12"/>
    <p:sldId id="365" r:id="rId13"/>
    <p:sldId id="366" r:id="rId14"/>
    <p:sldId id="367" r:id="rId15"/>
    <p:sldId id="320" r:id="rId16"/>
    <p:sldId id="368" r:id="rId17"/>
    <p:sldId id="369" r:id="rId18"/>
    <p:sldId id="353" r:id="rId19"/>
    <p:sldId id="322" r:id="rId20"/>
    <p:sldId id="371" r:id="rId21"/>
    <p:sldId id="370" r:id="rId22"/>
    <p:sldId id="350" r:id="rId23"/>
    <p:sldId id="292" r:id="rId24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4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BF7"/>
    <a:srgbClr val="3BB324"/>
    <a:srgbClr val="E4483C"/>
    <a:srgbClr val="004C9E"/>
    <a:srgbClr val="76B92D"/>
    <a:srgbClr val="76B900"/>
    <a:srgbClr val="F0C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/>
    <p:restoredTop sz="83919" autoAdjust="0"/>
  </p:normalViewPr>
  <p:slideViewPr>
    <p:cSldViewPr showGuides="1">
      <p:cViewPr varScale="1">
        <p:scale>
          <a:sx n="137" d="100"/>
          <a:sy n="137" d="100"/>
        </p:scale>
        <p:origin x="1056" y="184"/>
      </p:cViewPr>
      <p:guideLst>
        <p:guide orient="horz" pos="985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Verteilung</a:t>
            </a:r>
            <a:r>
              <a:rPr lang="en-US" dirty="0"/>
              <a:t> der </a:t>
            </a:r>
            <a:r>
              <a:rPr lang="en-US" dirty="0" err="1"/>
              <a:t>Kategorien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Class Balance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6B-B944-AA26-E92B247623A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6B-B944-AA26-E92B247623A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66B-B944-AA26-E92B247623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with_mask</c:v>
                </c:pt>
                <c:pt idx="1">
                  <c:v>without_mask</c:v>
                </c:pt>
                <c:pt idx="2">
                  <c:v>mask_worn_incorrect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8256</c:v>
                </c:pt>
                <c:pt idx="1">
                  <c:v>4905</c:v>
                </c:pt>
                <c:pt idx="2">
                  <c:v>2158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66B-B944-AA26-E92B247623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142175039"/>
        <c:axId val="1142140703"/>
      </c:barChart>
      <c:catAx>
        <c:axId val="1142175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42140703"/>
        <c:crosses val="autoZero"/>
        <c:auto val="1"/>
        <c:lblAlgn val="ctr"/>
        <c:lblOffset val="100"/>
        <c:noMultiLvlLbl val="0"/>
      </c:catAx>
      <c:valAx>
        <c:axId val="114214070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42175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4257</a:t>
            </a:r>
            <a:r>
              <a:rPr lang="en-US" sz="1200" baseline="0" dirty="0"/>
              <a:t> </a:t>
            </a:r>
            <a:r>
              <a:rPr lang="en-US" sz="1200" dirty="0" err="1"/>
              <a:t>Bilder</a:t>
            </a:r>
            <a:endParaRPr 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Bilder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94-1E46-BA4E-C21D01DDF96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94-1E46-BA4E-C21D01DDF96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294-1E46-BA4E-C21D01DDF968}"/>
              </c:ext>
            </c:extLst>
          </c:dPt>
          <c:dLbls>
            <c:delete val="1"/>
          </c:dLbls>
          <c:cat>
            <c:strRef>
              <c:f>Tabelle1!$A$2:$A$4</c:f>
              <c:strCache>
                <c:ptCount val="3"/>
                <c:pt idx="0">
                  <c:v>25% Kaggle</c:v>
                </c:pt>
                <c:pt idx="1">
                  <c:v>5% DIY</c:v>
                </c:pt>
                <c:pt idx="2">
                  <c:v>70% Image Augmentation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1048</c:v>
                </c:pt>
                <c:pt idx="1">
                  <c:v>200</c:v>
                </c:pt>
                <c:pt idx="2">
                  <c:v>3009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2-594A-A683-C97B1C6518E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4257</a:t>
            </a:r>
            <a:r>
              <a:rPr lang="en-US" sz="1200" baseline="0" dirty="0"/>
              <a:t> </a:t>
            </a:r>
            <a:r>
              <a:rPr lang="en-US" sz="1200" dirty="0" err="1"/>
              <a:t>Bilder</a:t>
            </a:r>
            <a:endParaRPr 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>
                <a:effectLst/>
              </a:rPr>
              <a:t>Durchschnittliche Ergebnisse der </a:t>
            </a:r>
            <a:r>
              <a:rPr lang="de-DE" sz="18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rPr>
              <a:t>Modell</a:t>
            </a:r>
            <a:r>
              <a:rPr lang="de-DE" sz="1800" b="0" i="0" baseline="0">
                <a:effectLst/>
              </a:rPr>
              <a:t>e</a:t>
            </a:r>
            <a:endParaRPr lang="de-DE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facessd_mobilenet_v2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Tabelle1!$A$2:$A$22</c:f>
              <c:numCache>
                <c:formatCode>General</c:formatCode>
                <c:ptCount val="21"/>
                <c:pt idx="0">
                  <c:v>0</c:v>
                </c:pt>
                <c:pt idx="1">
                  <c:v>500</c:v>
                </c:pt>
                <c:pt idx="2">
                  <c:v>1000</c:v>
                </c:pt>
                <c:pt idx="3">
                  <c:v>1500</c:v>
                </c:pt>
                <c:pt idx="4">
                  <c:v>2000</c:v>
                </c:pt>
                <c:pt idx="5">
                  <c:v>2500</c:v>
                </c:pt>
                <c:pt idx="6">
                  <c:v>3000</c:v>
                </c:pt>
                <c:pt idx="7">
                  <c:v>3500</c:v>
                </c:pt>
                <c:pt idx="8">
                  <c:v>4000</c:v>
                </c:pt>
                <c:pt idx="9">
                  <c:v>4500</c:v>
                </c:pt>
                <c:pt idx="10">
                  <c:v>5000</c:v>
                </c:pt>
                <c:pt idx="11">
                  <c:v>5500</c:v>
                </c:pt>
                <c:pt idx="12">
                  <c:v>6000</c:v>
                </c:pt>
                <c:pt idx="13">
                  <c:v>6500</c:v>
                </c:pt>
                <c:pt idx="14">
                  <c:v>7000</c:v>
                </c:pt>
                <c:pt idx="15">
                  <c:v>7500</c:v>
                </c:pt>
                <c:pt idx="16">
                  <c:v>8000</c:v>
                </c:pt>
                <c:pt idx="17">
                  <c:v>8500</c:v>
                </c:pt>
                <c:pt idx="18">
                  <c:v>9000</c:v>
                </c:pt>
                <c:pt idx="19">
                  <c:v>9500</c:v>
                </c:pt>
                <c:pt idx="20">
                  <c:v>10000</c:v>
                </c:pt>
              </c:numCache>
            </c:numRef>
          </c:cat>
          <c:val>
            <c:numRef>
              <c:f>Tabelle1!$B$2:$B$22</c:f>
              <c:numCache>
                <c:formatCode>General</c:formatCode>
                <c:ptCount val="21"/>
                <c:pt idx="0">
                  <c:v>1.54738532728515E-4</c:v>
                </c:pt>
                <c:pt idx="1">
                  <c:v>1.1754408478736799E-3</c:v>
                </c:pt>
                <c:pt idx="2">
                  <c:v>6.8461019545793499E-3</c:v>
                </c:pt>
                <c:pt idx="3">
                  <c:v>3.1618848443031297E-2</c:v>
                </c:pt>
                <c:pt idx="4">
                  <c:v>9.1761671006679493E-2</c:v>
                </c:pt>
                <c:pt idx="5">
                  <c:v>0.14734569191932601</c:v>
                </c:pt>
                <c:pt idx="6">
                  <c:v>0.18253341317176799</c:v>
                </c:pt>
                <c:pt idx="7">
                  <c:v>0.206162974238395</c:v>
                </c:pt>
                <c:pt idx="8">
                  <c:v>0.242056399583816</c:v>
                </c:pt>
                <c:pt idx="9">
                  <c:v>0.28372392058372498</c:v>
                </c:pt>
                <c:pt idx="10">
                  <c:v>0.31693676114082298</c:v>
                </c:pt>
                <c:pt idx="11">
                  <c:v>0.34545415639877303</c:v>
                </c:pt>
                <c:pt idx="12">
                  <c:v>0.38032835721969599</c:v>
                </c:pt>
                <c:pt idx="13">
                  <c:v>0.41301536560058499</c:v>
                </c:pt>
                <c:pt idx="14">
                  <c:v>0.459412992000579</c:v>
                </c:pt>
                <c:pt idx="15">
                  <c:v>0.46866872906684798</c:v>
                </c:pt>
                <c:pt idx="16">
                  <c:v>0.49724060297012301</c:v>
                </c:pt>
                <c:pt idx="17">
                  <c:v>0.51801937818527199</c:v>
                </c:pt>
                <c:pt idx="18">
                  <c:v>0.53571093082427901</c:v>
                </c:pt>
                <c:pt idx="19">
                  <c:v>0.538299620151519</c:v>
                </c:pt>
                <c:pt idx="20">
                  <c:v>0.54747360944747903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73-4945-A99A-7D59BF020CA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ssd_mobilenetv2_oidv4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Tabelle1!$A$2:$A$22</c:f>
              <c:numCache>
                <c:formatCode>General</c:formatCode>
                <c:ptCount val="21"/>
                <c:pt idx="0">
                  <c:v>0</c:v>
                </c:pt>
                <c:pt idx="1">
                  <c:v>500</c:v>
                </c:pt>
                <c:pt idx="2">
                  <c:v>1000</c:v>
                </c:pt>
                <c:pt idx="3">
                  <c:v>1500</c:v>
                </c:pt>
                <c:pt idx="4">
                  <c:v>2000</c:v>
                </c:pt>
                <c:pt idx="5">
                  <c:v>2500</c:v>
                </c:pt>
                <c:pt idx="6">
                  <c:v>3000</c:v>
                </c:pt>
                <c:pt idx="7">
                  <c:v>3500</c:v>
                </c:pt>
                <c:pt idx="8">
                  <c:v>4000</c:v>
                </c:pt>
                <c:pt idx="9">
                  <c:v>4500</c:v>
                </c:pt>
                <c:pt idx="10">
                  <c:v>5000</c:v>
                </c:pt>
                <c:pt idx="11">
                  <c:v>5500</c:v>
                </c:pt>
                <c:pt idx="12">
                  <c:v>6000</c:v>
                </c:pt>
                <c:pt idx="13">
                  <c:v>6500</c:v>
                </c:pt>
                <c:pt idx="14">
                  <c:v>7000</c:v>
                </c:pt>
                <c:pt idx="15">
                  <c:v>7500</c:v>
                </c:pt>
                <c:pt idx="16">
                  <c:v>8000</c:v>
                </c:pt>
                <c:pt idx="17">
                  <c:v>8500</c:v>
                </c:pt>
                <c:pt idx="18">
                  <c:v>9000</c:v>
                </c:pt>
                <c:pt idx="19">
                  <c:v>9500</c:v>
                </c:pt>
                <c:pt idx="20">
                  <c:v>10000</c:v>
                </c:pt>
              </c:numCache>
            </c:numRef>
          </c:cat>
          <c:val>
            <c:numRef>
              <c:f>Tabelle1!$C$2:$C$22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0.46732664099999999</c:v>
                </c:pt>
                <c:pt idx="3">
                  <c:v>0.50668323000000004</c:v>
                </c:pt>
                <c:pt idx="4">
                  <c:v>0.51662987500000002</c:v>
                </c:pt>
                <c:pt idx="5">
                  <c:v>0.563907504</c:v>
                </c:pt>
                <c:pt idx="6">
                  <c:v>0.59329098499999999</c:v>
                </c:pt>
                <c:pt idx="7">
                  <c:v>0.58525103300000003</c:v>
                </c:pt>
                <c:pt idx="8">
                  <c:v>0.59585767999999995</c:v>
                </c:pt>
                <c:pt idx="9">
                  <c:v>0.61571967599999999</c:v>
                </c:pt>
                <c:pt idx="10">
                  <c:v>0.62784331999999998</c:v>
                </c:pt>
                <c:pt idx="11">
                  <c:v>0.64624780400000004</c:v>
                </c:pt>
                <c:pt idx="12">
                  <c:v>0.65858089900000005</c:v>
                </c:pt>
                <c:pt idx="13">
                  <c:v>0.66274195899999999</c:v>
                </c:pt>
                <c:pt idx="14">
                  <c:v>0.66590869399999997</c:v>
                </c:pt>
                <c:pt idx="15">
                  <c:v>0.66547697800000005</c:v>
                </c:pt>
                <c:pt idx="16">
                  <c:v>0.68191975400000004</c:v>
                </c:pt>
                <c:pt idx="17">
                  <c:v>0.69542252999999998</c:v>
                </c:pt>
                <c:pt idx="18">
                  <c:v>0.70060062400000001</c:v>
                </c:pt>
                <c:pt idx="19">
                  <c:v>0.69035398999999997</c:v>
                </c:pt>
                <c:pt idx="20">
                  <c:v>0.69313657299999998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73-4945-A99A-7D59BF020CA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ssd_mobilenet_v1_fpn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Tabelle1!$A$2:$A$22</c:f>
              <c:numCache>
                <c:formatCode>General</c:formatCode>
                <c:ptCount val="21"/>
                <c:pt idx="0">
                  <c:v>0</c:v>
                </c:pt>
                <c:pt idx="1">
                  <c:v>500</c:v>
                </c:pt>
                <c:pt idx="2">
                  <c:v>1000</c:v>
                </c:pt>
                <c:pt idx="3">
                  <c:v>1500</c:v>
                </c:pt>
                <c:pt idx="4">
                  <c:v>2000</c:v>
                </c:pt>
                <c:pt idx="5">
                  <c:v>2500</c:v>
                </c:pt>
                <c:pt idx="6">
                  <c:v>3000</c:v>
                </c:pt>
                <c:pt idx="7">
                  <c:v>3500</c:v>
                </c:pt>
                <c:pt idx="8">
                  <c:v>4000</c:v>
                </c:pt>
                <c:pt idx="9">
                  <c:v>4500</c:v>
                </c:pt>
                <c:pt idx="10">
                  <c:v>5000</c:v>
                </c:pt>
                <c:pt idx="11">
                  <c:v>5500</c:v>
                </c:pt>
                <c:pt idx="12">
                  <c:v>6000</c:v>
                </c:pt>
                <c:pt idx="13">
                  <c:v>6500</c:v>
                </c:pt>
                <c:pt idx="14">
                  <c:v>7000</c:v>
                </c:pt>
                <c:pt idx="15">
                  <c:v>7500</c:v>
                </c:pt>
                <c:pt idx="16">
                  <c:v>8000</c:v>
                </c:pt>
                <c:pt idx="17">
                  <c:v>8500</c:v>
                </c:pt>
                <c:pt idx="18">
                  <c:v>9000</c:v>
                </c:pt>
                <c:pt idx="19">
                  <c:v>9500</c:v>
                </c:pt>
                <c:pt idx="20">
                  <c:v>10000</c:v>
                </c:pt>
              </c:numCache>
            </c:numRef>
          </c:cat>
          <c:val>
            <c:numRef>
              <c:f>Tabelle1!$D$2:$D$22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8.4275633000000003E-2</c:v>
                </c:pt>
                <c:pt idx="3">
                  <c:v>0.26521962900000001</c:v>
                </c:pt>
                <c:pt idx="4">
                  <c:v>0.40965712100000001</c:v>
                </c:pt>
                <c:pt idx="5">
                  <c:v>0.45921435999999999</c:v>
                </c:pt>
                <c:pt idx="6">
                  <c:v>0.49838992999999998</c:v>
                </c:pt>
                <c:pt idx="7">
                  <c:v>0.55252504300000005</c:v>
                </c:pt>
                <c:pt idx="8">
                  <c:v>0.61572539800000003</c:v>
                </c:pt>
                <c:pt idx="9">
                  <c:v>0.65629375000000001</c:v>
                </c:pt>
                <c:pt idx="10">
                  <c:v>0.68092089899999997</c:v>
                </c:pt>
                <c:pt idx="11">
                  <c:v>0.68734145199999996</c:v>
                </c:pt>
                <c:pt idx="12">
                  <c:v>0.70115601999999999</c:v>
                </c:pt>
                <c:pt idx="13">
                  <c:v>0.66563624099999996</c:v>
                </c:pt>
                <c:pt idx="14">
                  <c:v>0.73620915399999998</c:v>
                </c:pt>
                <c:pt idx="15">
                  <c:v>0.72460019600000003</c:v>
                </c:pt>
                <c:pt idx="16">
                  <c:v>0.74600893300000004</c:v>
                </c:pt>
                <c:pt idx="17">
                  <c:v>0.76813191199999997</c:v>
                </c:pt>
                <c:pt idx="18">
                  <c:v>0.77917832099999995</c:v>
                </c:pt>
                <c:pt idx="19">
                  <c:v>0.78474116299999996</c:v>
                </c:pt>
                <c:pt idx="20">
                  <c:v>0.78435621200000005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73-4945-A99A-7D59BF020CA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ssdlite_mobilenet_v2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Tabelle1!$A$2:$A$22</c:f>
              <c:numCache>
                <c:formatCode>General</c:formatCode>
                <c:ptCount val="21"/>
                <c:pt idx="0">
                  <c:v>0</c:v>
                </c:pt>
                <c:pt idx="1">
                  <c:v>500</c:v>
                </c:pt>
                <c:pt idx="2">
                  <c:v>1000</c:v>
                </c:pt>
                <c:pt idx="3">
                  <c:v>1500</c:v>
                </c:pt>
                <c:pt idx="4">
                  <c:v>2000</c:v>
                </c:pt>
                <c:pt idx="5">
                  <c:v>2500</c:v>
                </c:pt>
                <c:pt idx="6">
                  <c:v>3000</c:v>
                </c:pt>
                <c:pt idx="7">
                  <c:v>3500</c:v>
                </c:pt>
                <c:pt idx="8">
                  <c:v>4000</c:v>
                </c:pt>
                <c:pt idx="9">
                  <c:v>4500</c:v>
                </c:pt>
                <c:pt idx="10">
                  <c:v>5000</c:v>
                </c:pt>
                <c:pt idx="11">
                  <c:v>5500</c:v>
                </c:pt>
                <c:pt idx="12">
                  <c:v>6000</c:v>
                </c:pt>
                <c:pt idx="13">
                  <c:v>6500</c:v>
                </c:pt>
                <c:pt idx="14">
                  <c:v>7000</c:v>
                </c:pt>
                <c:pt idx="15">
                  <c:v>7500</c:v>
                </c:pt>
                <c:pt idx="16">
                  <c:v>8000</c:v>
                </c:pt>
                <c:pt idx="17">
                  <c:v>8500</c:v>
                </c:pt>
                <c:pt idx="18">
                  <c:v>9000</c:v>
                </c:pt>
                <c:pt idx="19">
                  <c:v>9500</c:v>
                </c:pt>
                <c:pt idx="20">
                  <c:v>10000</c:v>
                </c:pt>
              </c:numCache>
            </c:numRef>
          </c:cat>
          <c:val>
            <c:numRef>
              <c:f>Tabelle1!$E$2:$E$22</c:f>
              <c:numCache>
                <c:formatCode>General</c:formatCode>
                <c:ptCount val="21"/>
                <c:pt idx="0">
                  <c:v>2.9657543000000001E-2</c:v>
                </c:pt>
                <c:pt idx="1">
                  <c:v>0.37497064499999999</c:v>
                </c:pt>
                <c:pt idx="2">
                  <c:v>0.489818066</c:v>
                </c:pt>
                <c:pt idx="3">
                  <c:v>0.53764939300000003</c:v>
                </c:pt>
                <c:pt idx="4">
                  <c:v>0.57496368899999994</c:v>
                </c:pt>
                <c:pt idx="5">
                  <c:v>0.60015803599999995</c:v>
                </c:pt>
                <c:pt idx="6">
                  <c:v>0.605121613</c:v>
                </c:pt>
                <c:pt idx="7">
                  <c:v>0.63425403800000002</c:v>
                </c:pt>
                <c:pt idx="8">
                  <c:v>0.64211511600000004</c:v>
                </c:pt>
                <c:pt idx="9">
                  <c:v>0.63529920600000001</c:v>
                </c:pt>
                <c:pt idx="10">
                  <c:v>0.67026615099999998</c:v>
                </c:pt>
                <c:pt idx="11">
                  <c:v>0.67693281199999999</c:v>
                </c:pt>
                <c:pt idx="12">
                  <c:v>0.68341791600000001</c:v>
                </c:pt>
                <c:pt idx="13">
                  <c:v>0.68363553300000002</c:v>
                </c:pt>
                <c:pt idx="14">
                  <c:v>0.67608779699999999</c:v>
                </c:pt>
                <c:pt idx="15">
                  <c:v>0.68472504599999995</c:v>
                </c:pt>
                <c:pt idx="16">
                  <c:v>0.69787412900000001</c:v>
                </c:pt>
                <c:pt idx="17">
                  <c:v>0.72099584299999997</c:v>
                </c:pt>
                <c:pt idx="18">
                  <c:v>0.70711731899999997</c:v>
                </c:pt>
                <c:pt idx="19">
                  <c:v>0.70711827299999996</c:v>
                </c:pt>
                <c:pt idx="20">
                  <c:v>0.71860587600000003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73-4945-A99A-7D59BF020C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0154543"/>
        <c:axId val="196840367"/>
      </c:lineChart>
      <c:catAx>
        <c:axId val="220154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6840367"/>
        <c:crosses val="autoZero"/>
        <c:auto val="1"/>
        <c:lblAlgn val="ctr"/>
        <c:lblOffset val="100"/>
        <c:noMultiLvlLbl val="0"/>
      </c:catAx>
      <c:valAx>
        <c:axId val="19684036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Genauigkeit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0154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8656678331875188E-2"/>
          <c:y val="0.84825209348831399"/>
          <c:w val="0.87972368037328663"/>
          <c:h val="0.127938382702162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29B10-C59A-A644-BBE7-82C20B1238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52E1195-0CC2-A544-9D95-F65812F4877B}">
      <dgm:prSet phldrT="[Text]" custT="1"/>
      <dgm:spPr/>
      <dgm:t>
        <a:bodyPr/>
        <a:lstStyle/>
        <a:p>
          <a:r>
            <a:rPr lang="de-DE" sz="1200" dirty="0"/>
            <a:t>Split Data</a:t>
          </a:r>
        </a:p>
      </dgm:t>
    </dgm:pt>
    <dgm:pt modelId="{DB785FD1-9247-1F4C-835D-697305389405}" type="parTrans" cxnId="{EE32F135-B674-8A41-A84A-895623810935}">
      <dgm:prSet/>
      <dgm:spPr/>
      <dgm:t>
        <a:bodyPr/>
        <a:lstStyle/>
        <a:p>
          <a:endParaRPr lang="de-DE"/>
        </a:p>
      </dgm:t>
    </dgm:pt>
    <dgm:pt modelId="{F86B6EB4-ADCA-CF44-B8CF-A1171F8975A9}" type="sibTrans" cxnId="{EE32F135-B674-8A41-A84A-895623810935}">
      <dgm:prSet/>
      <dgm:spPr/>
      <dgm:t>
        <a:bodyPr/>
        <a:lstStyle/>
        <a:p>
          <a:endParaRPr lang="de-DE"/>
        </a:p>
      </dgm:t>
    </dgm:pt>
    <dgm:pt modelId="{5E083C38-419B-2B47-BA05-B0E9DFEF47F0}">
      <dgm:prSet phldrT="[Text]" custT="1"/>
      <dgm:spPr/>
      <dgm:t>
        <a:bodyPr/>
        <a:lstStyle/>
        <a:p>
          <a:pPr algn="ctr"/>
          <a:r>
            <a:rPr lang="de-DE" sz="1200" dirty="0" err="1"/>
            <a:t>TFRecord</a:t>
          </a:r>
          <a:r>
            <a:rPr lang="de-DE" sz="1200" dirty="0"/>
            <a:t> Datei erstellen</a:t>
          </a:r>
        </a:p>
      </dgm:t>
    </dgm:pt>
    <dgm:pt modelId="{907BF506-937C-FD40-8AB1-19351F4AFC34}" type="parTrans" cxnId="{F7D6E5BE-9272-1F40-83C6-B247E833F1FD}">
      <dgm:prSet/>
      <dgm:spPr/>
      <dgm:t>
        <a:bodyPr/>
        <a:lstStyle/>
        <a:p>
          <a:endParaRPr lang="de-DE"/>
        </a:p>
      </dgm:t>
    </dgm:pt>
    <dgm:pt modelId="{6602AEFA-A1A0-7543-B213-73C7189A0E8F}" type="sibTrans" cxnId="{F7D6E5BE-9272-1F40-83C6-B247E833F1FD}">
      <dgm:prSet/>
      <dgm:spPr/>
      <dgm:t>
        <a:bodyPr/>
        <a:lstStyle/>
        <a:p>
          <a:endParaRPr lang="de-DE"/>
        </a:p>
      </dgm:t>
    </dgm:pt>
    <dgm:pt modelId="{6C61BB57-FCAD-314A-B7ED-29504388F859}">
      <dgm:prSet phldrT="[Text]" custT="1"/>
      <dgm:spPr/>
      <dgm:t>
        <a:bodyPr/>
        <a:lstStyle/>
        <a:p>
          <a:r>
            <a:rPr lang="de-DE" sz="1200" dirty="0"/>
            <a:t>Trainings-konfiguration der Modelle</a:t>
          </a:r>
        </a:p>
      </dgm:t>
    </dgm:pt>
    <dgm:pt modelId="{870CC203-80A1-7242-8DB7-D84A30D1526F}" type="parTrans" cxnId="{46ED0E2A-A1F1-B44E-A8FC-2FEDD87C8782}">
      <dgm:prSet/>
      <dgm:spPr/>
      <dgm:t>
        <a:bodyPr/>
        <a:lstStyle/>
        <a:p>
          <a:endParaRPr lang="de-DE"/>
        </a:p>
      </dgm:t>
    </dgm:pt>
    <dgm:pt modelId="{2BA5AE1A-6E3D-244B-92F0-1389EDAD3D38}" type="sibTrans" cxnId="{46ED0E2A-A1F1-B44E-A8FC-2FEDD87C8782}">
      <dgm:prSet/>
      <dgm:spPr/>
      <dgm:t>
        <a:bodyPr/>
        <a:lstStyle/>
        <a:p>
          <a:endParaRPr lang="de-DE"/>
        </a:p>
      </dgm:t>
    </dgm:pt>
    <dgm:pt modelId="{C7E27D7E-0ADD-9F4B-A277-BFFECC51710A}">
      <dgm:prSet custT="1"/>
      <dgm:spPr/>
      <dgm:t>
        <a:bodyPr/>
        <a:lstStyle/>
        <a:p>
          <a:r>
            <a:rPr lang="de-DE" sz="1200" dirty="0"/>
            <a:t>Training</a:t>
          </a:r>
        </a:p>
      </dgm:t>
    </dgm:pt>
    <dgm:pt modelId="{9D4218CF-1639-CF47-8DD7-B05389BEBADD}" type="parTrans" cxnId="{6C4AFC11-7DE2-0943-A227-F1C3808DE421}">
      <dgm:prSet/>
      <dgm:spPr/>
      <dgm:t>
        <a:bodyPr/>
        <a:lstStyle/>
        <a:p>
          <a:endParaRPr lang="de-DE"/>
        </a:p>
      </dgm:t>
    </dgm:pt>
    <dgm:pt modelId="{A583086E-B352-F74F-A3E9-4E6C1CF32205}" type="sibTrans" cxnId="{6C4AFC11-7DE2-0943-A227-F1C3808DE421}">
      <dgm:prSet/>
      <dgm:spPr/>
      <dgm:t>
        <a:bodyPr/>
        <a:lstStyle/>
        <a:p>
          <a:endParaRPr lang="de-DE"/>
        </a:p>
      </dgm:t>
    </dgm:pt>
    <dgm:pt modelId="{836D369A-8EC3-C746-BD1A-28D0FAF571CD}" type="pres">
      <dgm:prSet presAssocID="{1B529B10-C59A-A644-BBE7-82C20B1238C3}" presName="Name0" presStyleCnt="0">
        <dgm:presLayoutVars>
          <dgm:dir/>
          <dgm:resizeHandles val="exact"/>
        </dgm:presLayoutVars>
      </dgm:prSet>
      <dgm:spPr/>
    </dgm:pt>
    <dgm:pt modelId="{CD7359E1-0F93-8548-910C-E1A91F488A74}" type="pres">
      <dgm:prSet presAssocID="{F52E1195-0CC2-A544-9D95-F65812F4877B}" presName="node" presStyleLbl="node1" presStyleIdx="0" presStyleCnt="4">
        <dgm:presLayoutVars>
          <dgm:bulletEnabled val="1"/>
        </dgm:presLayoutVars>
      </dgm:prSet>
      <dgm:spPr/>
    </dgm:pt>
    <dgm:pt modelId="{C3B55114-6EF7-AC4F-95D2-CB03FAA5C3AB}" type="pres">
      <dgm:prSet presAssocID="{F86B6EB4-ADCA-CF44-B8CF-A1171F8975A9}" presName="sibTrans" presStyleLbl="sibTrans2D1" presStyleIdx="0" presStyleCnt="3"/>
      <dgm:spPr/>
    </dgm:pt>
    <dgm:pt modelId="{E3CB25A7-300B-6342-89BC-7A02657A8C0C}" type="pres">
      <dgm:prSet presAssocID="{F86B6EB4-ADCA-CF44-B8CF-A1171F8975A9}" presName="connectorText" presStyleLbl="sibTrans2D1" presStyleIdx="0" presStyleCnt="3"/>
      <dgm:spPr/>
    </dgm:pt>
    <dgm:pt modelId="{187E5AF1-65FE-0C41-ABF5-954686B40702}" type="pres">
      <dgm:prSet presAssocID="{5E083C38-419B-2B47-BA05-B0E9DFEF47F0}" presName="node" presStyleLbl="node1" presStyleIdx="1" presStyleCnt="4">
        <dgm:presLayoutVars>
          <dgm:bulletEnabled val="1"/>
        </dgm:presLayoutVars>
      </dgm:prSet>
      <dgm:spPr/>
    </dgm:pt>
    <dgm:pt modelId="{2405954E-201B-AF40-AA67-C49310E6433E}" type="pres">
      <dgm:prSet presAssocID="{6602AEFA-A1A0-7543-B213-73C7189A0E8F}" presName="sibTrans" presStyleLbl="sibTrans2D1" presStyleIdx="1" presStyleCnt="3"/>
      <dgm:spPr/>
    </dgm:pt>
    <dgm:pt modelId="{F4E52753-2CEF-C648-962C-CC79FBAB671A}" type="pres">
      <dgm:prSet presAssocID="{6602AEFA-A1A0-7543-B213-73C7189A0E8F}" presName="connectorText" presStyleLbl="sibTrans2D1" presStyleIdx="1" presStyleCnt="3"/>
      <dgm:spPr/>
    </dgm:pt>
    <dgm:pt modelId="{F9A8A843-DC18-BB48-B572-A0034593D3CB}" type="pres">
      <dgm:prSet presAssocID="{6C61BB57-FCAD-314A-B7ED-29504388F859}" presName="node" presStyleLbl="node1" presStyleIdx="2" presStyleCnt="4">
        <dgm:presLayoutVars>
          <dgm:bulletEnabled val="1"/>
        </dgm:presLayoutVars>
      </dgm:prSet>
      <dgm:spPr/>
    </dgm:pt>
    <dgm:pt modelId="{83A49BDC-94AA-CF42-BBB6-48EE32A0E431}" type="pres">
      <dgm:prSet presAssocID="{2BA5AE1A-6E3D-244B-92F0-1389EDAD3D38}" presName="sibTrans" presStyleLbl="sibTrans2D1" presStyleIdx="2" presStyleCnt="3"/>
      <dgm:spPr/>
    </dgm:pt>
    <dgm:pt modelId="{F6ED3081-76E5-9E46-B81E-718CCAF19DEB}" type="pres">
      <dgm:prSet presAssocID="{2BA5AE1A-6E3D-244B-92F0-1389EDAD3D38}" presName="connectorText" presStyleLbl="sibTrans2D1" presStyleIdx="2" presStyleCnt="3"/>
      <dgm:spPr/>
    </dgm:pt>
    <dgm:pt modelId="{F5045074-F483-8541-ABF5-B32F6FBDC149}" type="pres">
      <dgm:prSet presAssocID="{C7E27D7E-0ADD-9F4B-A277-BFFECC51710A}" presName="node" presStyleLbl="node1" presStyleIdx="3" presStyleCnt="4" custScaleX="100457">
        <dgm:presLayoutVars>
          <dgm:bulletEnabled val="1"/>
        </dgm:presLayoutVars>
      </dgm:prSet>
      <dgm:spPr/>
    </dgm:pt>
  </dgm:ptLst>
  <dgm:cxnLst>
    <dgm:cxn modelId="{81FC4B08-F987-E641-A459-732E9B89C50C}" type="presOf" srcId="{6602AEFA-A1A0-7543-B213-73C7189A0E8F}" destId="{F4E52753-2CEF-C648-962C-CC79FBAB671A}" srcOrd="1" destOrd="0" presId="urn:microsoft.com/office/officeart/2005/8/layout/process1"/>
    <dgm:cxn modelId="{6C4AFC11-7DE2-0943-A227-F1C3808DE421}" srcId="{1B529B10-C59A-A644-BBE7-82C20B1238C3}" destId="{C7E27D7E-0ADD-9F4B-A277-BFFECC51710A}" srcOrd="3" destOrd="0" parTransId="{9D4218CF-1639-CF47-8DD7-B05389BEBADD}" sibTransId="{A583086E-B352-F74F-A3E9-4E6C1CF32205}"/>
    <dgm:cxn modelId="{CAE3FD1A-47FE-1A45-87B3-A632517CAC00}" type="presOf" srcId="{5E083C38-419B-2B47-BA05-B0E9DFEF47F0}" destId="{187E5AF1-65FE-0C41-ABF5-954686B40702}" srcOrd="0" destOrd="0" presId="urn:microsoft.com/office/officeart/2005/8/layout/process1"/>
    <dgm:cxn modelId="{46ED0E2A-A1F1-B44E-A8FC-2FEDD87C8782}" srcId="{1B529B10-C59A-A644-BBE7-82C20B1238C3}" destId="{6C61BB57-FCAD-314A-B7ED-29504388F859}" srcOrd="2" destOrd="0" parTransId="{870CC203-80A1-7242-8DB7-D84A30D1526F}" sibTransId="{2BA5AE1A-6E3D-244B-92F0-1389EDAD3D38}"/>
    <dgm:cxn modelId="{EE32F135-B674-8A41-A84A-895623810935}" srcId="{1B529B10-C59A-A644-BBE7-82C20B1238C3}" destId="{F52E1195-0CC2-A544-9D95-F65812F4877B}" srcOrd="0" destOrd="0" parTransId="{DB785FD1-9247-1F4C-835D-697305389405}" sibTransId="{F86B6EB4-ADCA-CF44-B8CF-A1171F8975A9}"/>
    <dgm:cxn modelId="{67F5D63B-0E01-3443-859A-CBC8651C8E68}" type="presOf" srcId="{F86B6EB4-ADCA-CF44-B8CF-A1171F8975A9}" destId="{E3CB25A7-300B-6342-89BC-7A02657A8C0C}" srcOrd="1" destOrd="0" presId="urn:microsoft.com/office/officeart/2005/8/layout/process1"/>
    <dgm:cxn modelId="{41C9A33C-40CC-A048-A187-3EEB0EC703C3}" type="presOf" srcId="{F86B6EB4-ADCA-CF44-B8CF-A1171F8975A9}" destId="{C3B55114-6EF7-AC4F-95D2-CB03FAA5C3AB}" srcOrd="0" destOrd="0" presId="urn:microsoft.com/office/officeart/2005/8/layout/process1"/>
    <dgm:cxn modelId="{46C8C06D-68BB-6944-8277-231F91DD5EA2}" type="presOf" srcId="{1B529B10-C59A-A644-BBE7-82C20B1238C3}" destId="{836D369A-8EC3-C746-BD1A-28D0FAF571CD}" srcOrd="0" destOrd="0" presId="urn:microsoft.com/office/officeart/2005/8/layout/process1"/>
    <dgm:cxn modelId="{B3A5846F-8FA0-0641-A3A4-AC5C24A9E1FC}" type="presOf" srcId="{2BA5AE1A-6E3D-244B-92F0-1389EDAD3D38}" destId="{83A49BDC-94AA-CF42-BBB6-48EE32A0E431}" srcOrd="0" destOrd="0" presId="urn:microsoft.com/office/officeart/2005/8/layout/process1"/>
    <dgm:cxn modelId="{09195770-1222-5045-8D6D-3137067BBA4B}" type="presOf" srcId="{F52E1195-0CC2-A544-9D95-F65812F4877B}" destId="{CD7359E1-0F93-8548-910C-E1A91F488A74}" srcOrd="0" destOrd="0" presId="urn:microsoft.com/office/officeart/2005/8/layout/process1"/>
    <dgm:cxn modelId="{B2A36FA3-66F7-C048-86B6-41C201305357}" type="presOf" srcId="{C7E27D7E-0ADD-9F4B-A277-BFFECC51710A}" destId="{F5045074-F483-8541-ABF5-B32F6FBDC149}" srcOrd="0" destOrd="0" presId="urn:microsoft.com/office/officeart/2005/8/layout/process1"/>
    <dgm:cxn modelId="{0C3855A9-6550-E84A-BD9C-8843BE6E4B6B}" type="presOf" srcId="{6602AEFA-A1A0-7543-B213-73C7189A0E8F}" destId="{2405954E-201B-AF40-AA67-C49310E6433E}" srcOrd="0" destOrd="0" presId="urn:microsoft.com/office/officeart/2005/8/layout/process1"/>
    <dgm:cxn modelId="{F7D6E5BE-9272-1F40-83C6-B247E833F1FD}" srcId="{1B529B10-C59A-A644-BBE7-82C20B1238C3}" destId="{5E083C38-419B-2B47-BA05-B0E9DFEF47F0}" srcOrd="1" destOrd="0" parTransId="{907BF506-937C-FD40-8AB1-19351F4AFC34}" sibTransId="{6602AEFA-A1A0-7543-B213-73C7189A0E8F}"/>
    <dgm:cxn modelId="{63C7CFCC-FC78-5A48-B49D-C213B562C654}" type="presOf" srcId="{6C61BB57-FCAD-314A-B7ED-29504388F859}" destId="{F9A8A843-DC18-BB48-B572-A0034593D3CB}" srcOrd="0" destOrd="0" presId="urn:microsoft.com/office/officeart/2005/8/layout/process1"/>
    <dgm:cxn modelId="{B60081FC-4705-B941-BC17-32DBDCF5B8A9}" type="presOf" srcId="{2BA5AE1A-6E3D-244B-92F0-1389EDAD3D38}" destId="{F6ED3081-76E5-9E46-B81E-718CCAF19DEB}" srcOrd="1" destOrd="0" presId="urn:microsoft.com/office/officeart/2005/8/layout/process1"/>
    <dgm:cxn modelId="{BC76FA97-1D3E-F347-9FA1-275D05D45351}" type="presParOf" srcId="{836D369A-8EC3-C746-BD1A-28D0FAF571CD}" destId="{CD7359E1-0F93-8548-910C-E1A91F488A74}" srcOrd="0" destOrd="0" presId="urn:microsoft.com/office/officeart/2005/8/layout/process1"/>
    <dgm:cxn modelId="{E789EC78-FC83-8A4C-8189-4216ED5A6AC5}" type="presParOf" srcId="{836D369A-8EC3-C746-BD1A-28D0FAF571CD}" destId="{C3B55114-6EF7-AC4F-95D2-CB03FAA5C3AB}" srcOrd="1" destOrd="0" presId="urn:microsoft.com/office/officeart/2005/8/layout/process1"/>
    <dgm:cxn modelId="{7C17F6F7-0CA4-5746-A705-F604CE788C97}" type="presParOf" srcId="{C3B55114-6EF7-AC4F-95D2-CB03FAA5C3AB}" destId="{E3CB25A7-300B-6342-89BC-7A02657A8C0C}" srcOrd="0" destOrd="0" presId="urn:microsoft.com/office/officeart/2005/8/layout/process1"/>
    <dgm:cxn modelId="{4A7694A6-F407-5547-B150-A6701090B7B3}" type="presParOf" srcId="{836D369A-8EC3-C746-BD1A-28D0FAF571CD}" destId="{187E5AF1-65FE-0C41-ABF5-954686B40702}" srcOrd="2" destOrd="0" presId="urn:microsoft.com/office/officeart/2005/8/layout/process1"/>
    <dgm:cxn modelId="{2599F3F0-40CA-B941-B7F4-B90CE9A73A80}" type="presParOf" srcId="{836D369A-8EC3-C746-BD1A-28D0FAF571CD}" destId="{2405954E-201B-AF40-AA67-C49310E6433E}" srcOrd="3" destOrd="0" presId="urn:microsoft.com/office/officeart/2005/8/layout/process1"/>
    <dgm:cxn modelId="{BB589A67-4BCF-4349-8BDA-D08245AF2165}" type="presParOf" srcId="{2405954E-201B-AF40-AA67-C49310E6433E}" destId="{F4E52753-2CEF-C648-962C-CC79FBAB671A}" srcOrd="0" destOrd="0" presId="urn:microsoft.com/office/officeart/2005/8/layout/process1"/>
    <dgm:cxn modelId="{53F94EB7-5066-8340-A159-AB8206CBBA93}" type="presParOf" srcId="{836D369A-8EC3-C746-BD1A-28D0FAF571CD}" destId="{F9A8A843-DC18-BB48-B572-A0034593D3CB}" srcOrd="4" destOrd="0" presId="urn:microsoft.com/office/officeart/2005/8/layout/process1"/>
    <dgm:cxn modelId="{C4A9F402-59AB-C049-8D05-FD630990BFE7}" type="presParOf" srcId="{836D369A-8EC3-C746-BD1A-28D0FAF571CD}" destId="{83A49BDC-94AA-CF42-BBB6-48EE32A0E431}" srcOrd="5" destOrd="0" presId="urn:microsoft.com/office/officeart/2005/8/layout/process1"/>
    <dgm:cxn modelId="{92805A54-6F51-4D4D-85A5-A550FBEB624D}" type="presParOf" srcId="{83A49BDC-94AA-CF42-BBB6-48EE32A0E431}" destId="{F6ED3081-76E5-9E46-B81E-718CCAF19DEB}" srcOrd="0" destOrd="0" presId="urn:microsoft.com/office/officeart/2005/8/layout/process1"/>
    <dgm:cxn modelId="{8A6691F3-6246-B642-A619-45BA45A0802F}" type="presParOf" srcId="{836D369A-8EC3-C746-BD1A-28D0FAF571CD}" destId="{F5045074-F483-8541-ABF5-B32F6FBDC14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F73158-42C8-DF4F-B236-7624AE64063A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24D07ACC-948A-F243-A78D-763CBC3B02E4}">
      <dgm:prSet phldrT="[Text]"/>
      <dgm:spPr/>
      <dgm:t>
        <a:bodyPr/>
        <a:lstStyle/>
        <a:p>
          <a:r>
            <a:rPr lang="de-DE" dirty="0"/>
            <a:t>Konvertierung</a:t>
          </a:r>
        </a:p>
      </dgm:t>
    </dgm:pt>
    <dgm:pt modelId="{48D5FED0-922C-4647-A2FB-264E37F2AC4A}" type="parTrans" cxnId="{1AB482B1-2072-B546-8A76-27675424D88D}">
      <dgm:prSet/>
      <dgm:spPr/>
      <dgm:t>
        <a:bodyPr/>
        <a:lstStyle/>
        <a:p>
          <a:endParaRPr lang="de-DE"/>
        </a:p>
      </dgm:t>
    </dgm:pt>
    <dgm:pt modelId="{9DF03D34-2C34-C048-BEE6-B3E0A7B9B87A}" type="sibTrans" cxnId="{1AB482B1-2072-B546-8A76-27675424D88D}">
      <dgm:prSet/>
      <dgm:spPr/>
      <dgm:t>
        <a:bodyPr/>
        <a:lstStyle/>
        <a:p>
          <a:endParaRPr lang="de-DE"/>
        </a:p>
      </dgm:t>
    </dgm:pt>
    <dgm:pt modelId="{1B964882-8180-C84C-BA30-B6CBE101D078}">
      <dgm:prSet phldrT="[Text]"/>
      <dgm:spPr/>
      <dgm:t>
        <a:bodyPr/>
        <a:lstStyle/>
        <a:p>
          <a:r>
            <a:rPr lang="de-DE" dirty="0" err="1"/>
            <a:t>Quantization</a:t>
          </a:r>
          <a:endParaRPr lang="de-DE" dirty="0"/>
        </a:p>
      </dgm:t>
    </dgm:pt>
    <dgm:pt modelId="{0FBC6CE1-13F9-D54F-A6B0-3FB83053E37B}" type="parTrans" cxnId="{29499E29-61E1-7C4D-863F-4D0A3373348E}">
      <dgm:prSet/>
      <dgm:spPr/>
      <dgm:t>
        <a:bodyPr/>
        <a:lstStyle/>
        <a:p>
          <a:endParaRPr lang="de-DE"/>
        </a:p>
      </dgm:t>
    </dgm:pt>
    <dgm:pt modelId="{26C42659-6758-3F46-898B-0523F9206D38}" type="sibTrans" cxnId="{29499E29-61E1-7C4D-863F-4D0A3373348E}">
      <dgm:prSet/>
      <dgm:spPr>
        <a:noFill/>
      </dgm:spPr>
      <dgm:t>
        <a:bodyPr/>
        <a:lstStyle/>
        <a:p>
          <a:endParaRPr lang="de-DE"/>
        </a:p>
      </dgm:t>
    </dgm:pt>
    <dgm:pt modelId="{B7CCFF25-1D95-3147-AB36-96804070F0EB}">
      <dgm:prSet phldrT="[Text]"/>
      <dgm:spPr>
        <a:solidFill>
          <a:schemeClr val="accent4"/>
        </a:solidFill>
      </dgm:spPr>
      <dgm:t>
        <a:bodyPr/>
        <a:lstStyle/>
        <a:p>
          <a:r>
            <a:rPr lang="de-DE" dirty="0" err="1"/>
            <a:t>Pruning</a:t>
          </a:r>
          <a:endParaRPr lang="de-DE" dirty="0"/>
        </a:p>
      </dgm:t>
    </dgm:pt>
    <dgm:pt modelId="{402E3809-47C8-E14B-ABF8-DFEB57DAC826}" type="parTrans" cxnId="{052D4311-8D60-B449-9206-471F6929295F}">
      <dgm:prSet/>
      <dgm:spPr/>
      <dgm:t>
        <a:bodyPr/>
        <a:lstStyle/>
        <a:p>
          <a:endParaRPr lang="de-DE"/>
        </a:p>
      </dgm:t>
    </dgm:pt>
    <dgm:pt modelId="{5A45D99C-9712-F14F-8483-8963386993B6}" type="sibTrans" cxnId="{052D4311-8D60-B449-9206-471F6929295F}">
      <dgm:prSet/>
      <dgm:spPr/>
      <dgm:t>
        <a:bodyPr/>
        <a:lstStyle/>
        <a:p>
          <a:endParaRPr lang="de-DE"/>
        </a:p>
      </dgm:t>
    </dgm:pt>
    <dgm:pt modelId="{44CFD5D9-A0E5-B64D-AAF6-A0EB432729AC}" type="pres">
      <dgm:prSet presAssocID="{20F73158-42C8-DF4F-B236-7624AE64063A}" presName="linearFlow" presStyleCnt="0">
        <dgm:presLayoutVars>
          <dgm:resizeHandles val="exact"/>
        </dgm:presLayoutVars>
      </dgm:prSet>
      <dgm:spPr/>
    </dgm:pt>
    <dgm:pt modelId="{90DE6DE2-0E14-6F48-B860-171A6FF7F3FD}" type="pres">
      <dgm:prSet presAssocID="{24D07ACC-948A-F243-A78D-763CBC3B02E4}" presName="node" presStyleLbl="node1" presStyleIdx="0" presStyleCnt="3" custScaleX="166707">
        <dgm:presLayoutVars>
          <dgm:bulletEnabled val="1"/>
        </dgm:presLayoutVars>
      </dgm:prSet>
      <dgm:spPr/>
    </dgm:pt>
    <dgm:pt modelId="{C6B32EF0-1B42-1748-ADA9-A84B7DA3860F}" type="pres">
      <dgm:prSet presAssocID="{9DF03D34-2C34-C048-BEE6-B3E0A7B9B87A}" presName="sibTrans" presStyleLbl="sibTrans2D1" presStyleIdx="0" presStyleCnt="2"/>
      <dgm:spPr/>
    </dgm:pt>
    <dgm:pt modelId="{C04E8BBC-BE90-FD41-B6F6-DCAD997D20D9}" type="pres">
      <dgm:prSet presAssocID="{9DF03D34-2C34-C048-BEE6-B3E0A7B9B87A}" presName="connectorText" presStyleLbl="sibTrans2D1" presStyleIdx="0" presStyleCnt="2"/>
      <dgm:spPr/>
    </dgm:pt>
    <dgm:pt modelId="{DE48DA32-B4D6-2E49-A758-5273D809C931}" type="pres">
      <dgm:prSet presAssocID="{1B964882-8180-C84C-BA30-B6CBE101D078}" presName="node" presStyleLbl="node1" presStyleIdx="1" presStyleCnt="3" custScaleX="166707">
        <dgm:presLayoutVars>
          <dgm:bulletEnabled val="1"/>
        </dgm:presLayoutVars>
      </dgm:prSet>
      <dgm:spPr/>
    </dgm:pt>
    <dgm:pt modelId="{54B5B825-2C03-324F-B577-7E97EDE6C05B}" type="pres">
      <dgm:prSet presAssocID="{26C42659-6758-3F46-898B-0523F9206D38}" presName="sibTrans" presStyleLbl="sibTrans2D1" presStyleIdx="1" presStyleCnt="2"/>
      <dgm:spPr/>
    </dgm:pt>
    <dgm:pt modelId="{1379809C-4ADE-AC45-BC03-8E07B4EC0916}" type="pres">
      <dgm:prSet presAssocID="{26C42659-6758-3F46-898B-0523F9206D38}" presName="connectorText" presStyleLbl="sibTrans2D1" presStyleIdx="1" presStyleCnt="2"/>
      <dgm:spPr/>
    </dgm:pt>
    <dgm:pt modelId="{EC03681B-D941-F046-9140-668032B7244B}" type="pres">
      <dgm:prSet presAssocID="{B7CCFF25-1D95-3147-AB36-96804070F0EB}" presName="node" presStyleLbl="node1" presStyleIdx="2" presStyleCnt="3" custScaleX="166707">
        <dgm:presLayoutVars>
          <dgm:bulletEnabled val="1"/>
        </dgm:presLayoutVars>
      </dgm:prSet>
      <dgm:spPr/>
    </dgm:pt>
  </dgm:ptLst>
  <dgm:cxnLst>
    <dgm:cxn modelId="{8AFC0F0D-0280-5446-AF2A-318A29AD51FD}" type="presOf" srcId="{B7CCFF25-1D95-3147-AB36-96804070F0EB}" destId="{EC03681B-D941-F046-9140-668032B7244B}" srcOrd="0" destOrd="0" presId="urn:microsoft.com/office/officeart/2005/8/layout/process2"/>
    <dgm:cxn modelId="{052D4311-8D60-B449-9206-471F6929295F}" srcId="{20F73158-42C8-DF4F-B236-7624AE64063A}" destId="{B7CCFF25-1D95-3147-AB36-96804070F0EB}" srcOrd="2" destOrd="0" parTransId="{402E3809-47C8-E14B-ABF8-DFEB57DAC826}" sibTransId="{5A45D99C-9712-F14F-8483-8963386993B6}"/>
    <dgm:cxn modelId="{29499E29-61E1-7C4D-863F-4D0A3373348E}" srcId="{20F73158-42C8-DF4F-B236-7624AE64063A}" destId="{1B964882-8180-C84C-BA30-B6CBE101D078}" srcOrd="1" destOrd="0" parTransId="{0FBC6CE1-13F9-D54F-A6B0-3FB83053E37B}" sibTransId="{26C42659-6758-3F46-898B-0523F9206D38}"/>
    <dgm:cxn modelId="{954BC336-BC84-DA47-8168-BDA89C651617}" type="presOf" srcId="{26C42659-6758-3F46-898B-0523F9206D38}" destId="{54B5B825-2C03-324F-B577-7E97EDE6C05B}" srcOrd="0" destOrd="0" presId="urn:microsoft.com/office/officeart/2005/8/layout/process2"/>
    <dgm:cxn modelId="{2BA96246-7EAC-694E-A813-26A265E2E6AE}" type="presOf" srcId="{26C42659-6758-3F46-898B-0523F9206D38}" destId="{1379809C-4ADE-AC45-BC03-8E07B4EC0916}" srcOrd="1" destOrd="0" presId="urn:microsoft.com/office/officeart/2005/8/layout/process2"/>
    <dgm:cxn modelId="{273CC948-3888-CF46-8547-DD40987ACB4A}" type="presOf" srcId="{1B964882-8180-C84C-BA30-B6CBE101D078}" destId="{DE48DA32-B4D6-2E49-A758-5273D809C931}" srcOrd="0" destOrd="0" presId="urn:microsoft.com/office/officeart/2005/8/layout/process2"/>
    <dgm:cxn modelId="{1AB482B1-2072-B546-8A76-27675424D88D}" srcId="{20F73158-42C8-DF4F-B236-7624AE64063A}" destId="{24D07ACC-948A-F243-A78D-763CBC3B02E4}" srcOrd="0" destOrd="0" parTransId="{48D5FED0-922C-4647-A2FB-264E37F2AC4A}" sibTransId="{9DF03D34-2C34-C048-BEE6-B3E0A7B9B87A}"/>
    <dgm:cxn modelId="{A4B2C7B5-D62A-C041-B794-ABE2EB2B8BF2}" type="presOf" srcId="{20F73158-42C8-DF4F-B236-7624AE64063A}" destId="{44CFD5D9-A0E5-B64D-AAF6-A0EB432729AC}" srcOrd="0" destOrd="0" presId="urn:microsoft.com/office/officeart/2005/8/layout/process2"/>
    <dgm:cxn modelId="{710E58C9-8698-B847-BDCA-27AE860B6EEE}" type="presOf" srcId="{9DF03D34-2C34-C048-BEE6-B3E0A7B9B87A}" destId="{C6B32EF0-1B42-1748-ADA9-A84B7DA3860F}" srcOrd="0" destOrd="0" presId="urn:microsoft.com/office/officeart/2005/8/layout/process2"/>
    <dgm:cxn modelId="{16F1DAC9-851F-E84E-911D-33FCBF1E1619}" type="presOf" srcId="{24D07ACC-948A-F243-A78D-763CBC3B02E4}" destId="{90DE6DE2-0E14-6F48-B860-171A6FF7F3FD}" srcOrd="0" destOrd="0" presId="urn:microsoft.com/office/officeart/2005/8/layout/process2"/>
    <dgm:cxn modelId="{2E739FD5-335B-4740-8D02-799B44589D37}" type="presOf" srcId="{9DF03D34-2C34-C048-BEE6-B3E0A7B9B87A}" destId="{C04E8BBC-BE90-FD41-B6F6-DCAD997D20D9}" srcOrd="1" destOrd="0" presId="urn:microsoft.com/office/officeart/2005/8/layout/process2"/>
    <dgm:cxn modelId="{EEAE7777-746D-C14F-B64A-95B1559A34E8}" type="presParOf" srcId="{44CFD5D9-A0E5-B64D-AAF6-A0EB432729AC}" destId="{90DE6DE2-0E14-6F48-B860-171A6FF7F3FD}" srcOrd="0" destOrd="0" presId="urn:microsoft.com/office/officeart/2005/8/layout/process2"/>
    <dgm:cxn modelId="{B873ECB9-15A6-164B-9455-707D463D94C4}" type="presParOf" srcId="{44CFD5D9-A0E5-B64D-AAF6-A0EB432729AC}" destId="{C6B32EF0-1B42-1748-ADA9-A84B7DA3860F}" srcOrd="1" destOrd="0" presId="urn:microsoft.com/office/officeart/2005/8/layout/process2"/>
    <dgm:cxn modelId="{82C4A228-45F7-0D42-9562-CC6DBBEC9DAD}" type="presParOf" srcId="{C6B32EF0-1B42-1748-ADA9-A84B7DA3860F}" destId="{C04E8BBC-BE90-FD41-B6F6-DCAD997D20D9}" srcOrd="0" destOrd="0" presId="urn:microsoft.com/office/officeart/2005/8/layout/process2"/>
    <dgm:cxn modelId="{86D6A236-E044-724D-B257-8D960198E095}" type="presParOf" srcId="{44CFD5D9-A0E5-B64D-AAF6-A0EB432729AC}" destId="{DE48DA32-B4D6-2E49-A758-5273D809C931}" srcOrd="2" destOrd="0" presId="urn:microsoft.com/office/officeart/2005/8/layout/process2"/>
    <dgm:cxn modelId="{FDF2BE08-12C5-8849-8870-58BB3B2C35F4}" type="presParOf" srcId="{44CFD5D9-A0E5-B64D-AAF6-A0EB432729AC}" destId="{54B5B825-2C03-324F-B577-7E97EDE6C05B}" srcOrd="3" destOrd="0" presId="urn:microsoft.com/office/officeart/2005/8/layout/process2"/>
    <dgm:cxn modelId="{76114698-DBC7-6149-82A3-55DD7CAA7041}" type="presParOf" srcId="{54B5B825-2C03-324F-B577-7E97EDE6C05B}" destId="{1379809C-4ADE-AC45-BC03-8E07B4EC0916}" srcOrd="0" destOrd="0" presId="urn:microsoft.com/office/officeart/2005/8/layout/process2"/>
    <dgm:cxn modelId="{574A3332-46A6-E84F-9E88-7500E1291980}" type="presParOf" srcId="{44CFD5D9-A0E5-B64D-AAF6-A0EB432729AC}" destId="{EC03681B-D941-F046-9140-668032B7244B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359E1-0F93-8548-910C-E1A91F488A74}">
      <dsp:nvSpPr>
        <dsp:cNvPr id="0" name=""/>
        <dsp:cNvSpPr/>
      </dsp:nvSpPr>
      <dsp:spPr>
        <a:xfrm>
          <a:off x="3" y="280183"/>
          <a:ext cx="1466321" cy="879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Split Data</a:t>
          </a:r>
        </a:p>
      </dsp:txBody>
      <dsp:txXfrm>
        <a:off x="25771" y="305951"/>
        <a:ext cx="1414785" cy="828256"/>
      </dsp:txXfrm>
    </dsp:sp>
    <dsp:sp modelId="{C3B55114-6EF7-AC4F-95D2-CB03FAA5C3AB}">
      <dsp:nvSpPr>
        <dsp:cNvPr id="0" name=""/>
        <dsp:cNvSpPr/>
      </dsp:nvSpPr>
      <dsp:spPr>
        <a:xfrm>
          <a:off x="1612956" y="538256"/>
          <a:ext cx="310860" cy="3636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1612956" y="610985"/>
        <a:ext cx="217602" cy="218189"/>
      </dsp:txXfrm>
    </dsp:sp>
    <dsp:sp modelId="{187E5AF1-65FE-0C41-ABF5-954686B40702}">
      <dsp:nvSpPr>
        <dsp:cNvPr id="0" name=""/>
        <dsp:cNvSpPr/>
      </dsp:nvSpPr>
      <dsp:spPr>
        <a:xfrm>
          <a:off x="2052853" y="280183"/>
          <a:ext cx="1466321" cy="879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TFRecord</a:t>
          </a:r>
          <a:r>
            <a:rPr lang="de-DE" sz="1200" kern="1200" dirty="0"/>
            <a:t> Datei erstellen</a:t>
          </a:r>
        </a:p>
      </dsp:txBody>
      <dsp:txXfrm>
        <a:off x="2078621" y="305951"/>
        <a:ext cx="1414785" cy="828256"/>
      </dsp:txXfrm>
    </dsp:sp>
    <dsp:sp modelId="{2405954E-201B-AF40-AA67-C49310E6433E}">
      <dsp:nvSpPr>
        <dsp:cNvPr id="0" name=""/>
        <dsp:cNvSpPr/>
      </dsp:nvSpPr>
      <dsp:spPr>
        <a:xfrm>
          <a:off x="3665806" y="538256"/>
          <a:ext cx="310860" cy="3636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3665806" y="610985"/>
        <a:ext cx="217602" cy="218189"/>
      </dsp:txXfrm>
    </dsp:sp>
    <dsp:sp modelId="{F9A8A843-DC18-BB48-B572-A0034593D3CB}">
      <dsp:nvSpPr>
        <dsp:cNvPr id="0" name=""/>
        <dsp:cNvSpPr/>
      </dsp:nvSpPr>
      <dsp:spPr>
        <a:xfrm>
          <a:off x="4105703" y="280183"/>
          <a:ext cx="1466321" cy="879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Trainings-konfiguration der Modelle</a:t>
          </a:r>
        </a:p>
      </dsp:txBody>
      <dsp:txXfrm>
        <a:off x="4131471" y="305951"/>
        <a:ext cx="1414785" cy="828256"/>
      </dsp:txXfrm>
    </dsp:sp>
    <dsp:sp modelId="{83A49BDC-94AA-CF42-BBB6-48EE32A0E431}">
      <dsp:nvSpPr>
        <dsp:cNvPr id="0" name=""/>
        <dsp:cNvSpPr/>
      </dsp:nvSpPr>
      <dsp:spPr>
        <a:xfrm>
          <a:off x="5718656" y="538256"/>
          <a:ext cx="310860" cy="3636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/>
        </a:p>
      </dsp:txBody>
      <dsp:txXfrm>
        <a:off x="5718656" y="610985"/>
        <a:ext cx="217602" cy="218189"/>
      </dsp:txXfrm>
    </dsp:sp>
    <dsp:sp modelId="{F5045074-F483-8541-ABF5-B32F6FBDC149}">
      <dsp:nvSpPr>
        <dsp:cNvPr id="0" name=""/>
        <dsp:cNvSpPr/>
      </dsp:nvSpPr>
      <dsp:spPr>
        <a:xfrm>
          <a:off x="6158553" y="280183"/>
          <a:ext cx="1473022" cy="879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Training</a:t>
          </a:r>
        </a:p>
      </dsp:txBody>
      <dsp:txXfrm>
        <a:off x="6184321" y="305951"/>
        <a:ext cx="1421486" cy="828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E6DE2-0E14-6F48-B860-171A6FF7F3FD}">
      <dsp:nvSpPr>
        <dsp:cNvPr id="0" name=""/>
        <dsp:cNvSpPr/>
      </dsp:nvSpPr>
      <dsp:spPr>
        <a:xfrm>
          <a:off x="815748" y="0"/>
          <a:ext cx="2280598" cy="760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Konvertierung</a:t>
          </a:r>
        </a:p>
      </dsp:txBody>
      <dsp:txXfrm>
        <a:off x="838008" y="22260"/>
        <a:ext cx="2236078" cy="715495"/>
      </dsp:txXfrm>
    </dsp:sp>
    <dsp:sp modelId="{C6B32EF0-1B42-1748-ADA9-A84B7DA3860F}">
      <dsp:nvSpPr>
        <dsp:cNvPr id="0" name=""/>
        <dsp:cNvSpPr/>
      </dsp:nvSpPr>
      <dsp:spPr>
        <a:xfrm rot="5400000">
          <a:off x="1813545" y="779015"/>
          <a:ext cx="285005" cy="342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853446" y="807516"/>
        <a:ext cx="205204" cy="199504"/>
      </dsp:txXfrm>
    </dsp:sp>
    <dsp:sp modelId="{DE48DA32-B4D6-2E49-A758-5273D809C931}">
      <dsp:nvSpPr>
        <dsp:cNvPr id="0" name=""/>
        <dsp:cNvSpPr/>
      </dsp:nvSpPr>
      <dsp:spPr>
        <a:xfrm>
          <a:off x="815748" y="1140023"/>
          <a:ext cx="2280598" cy="760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Quantization</a:t>
          </a:r>
          <a:endParaRPr lang="de-DE" sz="1800" kern="1200" dirty="0"/>
        </a:p>
      </dsp:txBody>
      <dsp:txXfrm>
        <a:off x="838008" y="1162283"/>
        <a:ext cx="2236078" cy="715495"/>
      </dsp:txXfrm>
    </dsp:sp>
    <dsp:sp modelId="{54B5B825-2C03-324F-B577-7E97EDE6C05B}">
      <dsp:nvSpPr>
        <dsp:cNvPr id="0" name=""/>
        <dsp:cNvSpPr/>
      </dsp:nvSpPr>
      <dsp:spPr>
        <a:xfrm rot="5400000">
          <a:off x="1813545" y="1919039"/>
          <a:ext cx="285005" cy="34200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853446" y="1947540"/>
        <a:ext cx="205204" cy="199504"/>
      </dsp:txXfrm>
    </dsp:sp>
    <dsp:sp modelId="{EC03681B-D941-F046-9140-668032B7244B}">
      <dsp:nvSpPr>
        <dsp:cNvPr id="0" name=""/>
        <dsp:cNvSpPr/>
      </dsp:nvSpPr>
      <dsp:spPr>
        <a:xfrm>
          <a:off x="815748" y="2280046"/>
          <a:ext cx="2280598" cy="760015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Pruning</a:t>
          </a:r>
          <a:endParaRPr lang="de-DE" sz="1800" kern="1200" dirty="0"/>
        </a:p>
      </dsp:txBody>
      <dsp:txXfrm>
        <a:off x="838008" y="2302306"/>
        <a:ext cx="2236078" cy="715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94A75DD-5087-4465-BFEF-067A756CBFF6}" type="datetimeFigureOut">
              <a:rPr lang="de-DE"/>
              <a:pPr>
                <a:defRPr/>
              </a:pPr>
              <a:t>27.07.20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5482B55-EAA0-4E30-A46C-231F61C4F72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23552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087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40967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97147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IOS Prototyp </a:t>
            </a:r>
          </a:p>
          <a:p>
            <a:r>
              <a:rPr lang="de-DE" dirty="0"/>
              <a:t>ohne </a:t>
            </a:r>
            <a:r>
              <a:rPr lang="de-DE" dirty="0" err="1"/>
              <a:t>core</a:t>
            </a:r>
            <a:r>
              <a:rPr lang="de-DE" dirty="0"/>
              <a:t> ml </a:t>
            </a:r>
            <a:r>
              <a:rPr lang="de-DE" dirty="0" err="1"/>
              <a:t>deligation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7004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68674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 ausgeglichen werden kann</a:t>
            </a:r>
            <a:r>
              <a:rPr lang="de-DE" dirty="0">
                <a:effectLst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5848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11909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Besserer Ausgleich des </a:t>
            </a:r>
            <a:r>
              <a:rPr lang="de-DE" dirty="0" err="1"/>
              <a:t>Missverhältniss</a:t>
            </a:r>
            <a:r>
              <a:rPr lang="de-DE" dirty="0"/>
              <a:t> der </a:t>
            </a:r>
            <a:r>
              <a:rPr lang="de-DE" dirty="0" err="1"/>
              <a:t>kategorien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880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7570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584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0053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99091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70194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550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34469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82B55-EAA0-4E30-A46C-231F61C4F72F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724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(schmales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\\vbdrive1.vb.htw-berlin.de\home$\lochner\Eigene Dateien\Desktop\Logos HTW\Q04_HTW_Berlin_Logo_quer_pos_FARBIG_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4484688"/>
            <a:ext cx="1533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0000" y="3143330"/>
            <a:ext cx="7740432" cy="796571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-5610"/>
            <a:ext cx="9144000" cy="179863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1" name="Titel 11"/>
          <p:cNvSpPr>
            <a:spLocks noGrp="1"/>
          </p:cNvSpPr>
          <p:nvPr>
            <p:ph type="title"/>
          </p:nvPr>
        </p:nvSpPr>
        <p:spPr>
          <a:xfrm>
            <a:off x="720000" y="2602923"/>
            <a:ext cx="7740432" cy="5033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000" b="1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Datumsplatzhalter 8"/>
          <p:cNvSpPr>
            <a:spLocks noGrp="1"/>
          </p:cNvSpPr>
          <p:nvPr>
            <p:ph type="dt" sz="half" idx="14"/>
          </p:nvPr>
        </p:nvSpPr>
        <p:spPr>
          <a:xfrm>
            <a:off x="720725" y="4481513"/>
            <a:ext cx="1824038" cy="273050"/>
          </a:xfrm>
        </p:spPr>
        <p:txBody>
          <a:bodyPr/>
          <a:lstStyle>
            <a:lvl1pPr algn="l"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ußzeilenplatzhalter 9"/>
          <p:cNvSpPr>
            <a:spLocks noGrp="1"/>
          </p:cNvSpPr>
          <p:nvPr>
            <p:ph type="ftr" sz="quarter" idx="15"/>
          </p:nvPr>
        </p:nvSpPr>
        <p:spPr>
          <a:xfrm>
            <a:off x="720725" y="2130425"/>
            <a:ext cx="6946900" cy="274638"/>
          </a:xfrm>
        </p:spPr>
        <p:txBody>
          <a:bodyPr/>
          <a:lstStyle>
            <a:lvl1pPr algn="l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8" name="Google Shape;52;p6">
            <a:extLst>
              <a:ext uri="{FF2B5EF4-FFF2-40B4-BE49-F238E27FC236}">
                <a16:creationId xmlns:a16="http://schemas.microsoft.com/office/drawing/2014/main" id="{A9284BFB-AA76-754A-A13D-C9D76CE312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350" y="65088"/>
            <a:ext cx="69373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031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9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abellenplatzhalter 6"/>
          <p:cNvSpPr>
            <a:spLocks noGrp="1"/>
          </p:cNvSpPr>
          <p:nvPr>
            <p:ph type="tbl" sz="quarter" idx="19"/>
          </p:nvPr>
        </p:nvSpPr>
        <p:spPr>
          <a:xfrm>
            <a:off x="719138" y="1563688"/>
            <a:ext cx="4683125" cy="2935287"/>
          </a:xfrm>
        </p:spPr>
        <p:txBody>
          <a:bodyPr rtlCol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noProof="0"/>
              <a:t>Tabelle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765800" y="1548000"/>
            <a:ext cx="2687637" cy="2535918"/>
          </a:xfrm>
        </p:spPr>
        <p:txBody>
          <a:bodyPr/>
          <a:lstStyle>
            <a:lvl1pPr>
              <a:lnSpc>
                <a:spcPts val="2100"/>
              </a:lnSpc>
              <a:defRPr sz="1600"/>
            </a:lvl1pPr>
            <a:lvl2pPr>
              <a:lnSpc>
                <a:spcPts val="2100"/>
              </a:lnSpc>
              <a:defRPr sz="1600"/>
            </a:lvl2pPr>
            <a:lvl3pPr>
              <a:lnSpc>
                <a:spcPts val="2100"/>
              </a:lnSpc>
              <a:defRPr sz="1600"/>
            </a:lvl3pPr>
            <a:lvl4pPr>
              <a:lnSpc>
                <a:spcPts val="2100"/>
              </a:lnSpc>
              <a:defRPr sz="1600"/>
            </a:lvl4pPr>
            <a:lvl5pPr>
              <a:lnSpc>
                <a:spcPts val="2100"/>
              </a:lnSpc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5580112" y="4300537"/>
            <a:ext cx="2847317" cy="287437"/>
          </a:xfrm>
        </p:spPr>
        <p:txBody>
          <a:bodyPr/>
          <a:lstStyle>
            <a:lvl1pPr>
              <a:defRPr sz="8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" name="Fußzeilenplatzhalt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13" name="Foliennummernplatzhalter 8"/>
          <p:cNvSpPr>
            <a:spLocks noGrp="1"/>
          </p:cNvSpPr>
          <p:nvPr>
            <p:ph type="sldNum" sz="quarter" idx="22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47DAA47-63B6-41FB-8B02-C918AE35A80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4" name="Datumsplatzhalter 6">
            <a:extLst>
              <a:ext uri="{FF2B5EF4-FFF2-40B4-BE49-F238E27FC236}">
                <a16:creationId xmlns:a16="http://schemas.microsoft.com/office/drawing/2014/main" id="{8181F1D5-F91F-7246-9365-E964C0A63242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627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8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agrammplatzhalter 3"/>
          <p:cNvSpPr>
            <a:spLocks noGrp="1"/>
          </p:cNvSpPr>
          <p:nvPr>
            <p:ph type="chart" sz="quarter" idx="20"/>
          </p:nvPr>
        </p:nvSpPr>
        <p:spPr>
          <a:xfrm>
            <a:off x="728663" y="1563688"/>
            <a:ext cx="4673600" cy="2935287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765800" y="1548000"/>
            <a:ext cx="2687637" cy="2535918"/>
          </a:xfrm>
        </p:spPr>
        <p:txBody>
          <a:bodyPr/>
          <a:lstStyle>
            <a:lvl1pPr>
              <a:lnSpc>
                <a:spcPts val="2100"/>
              </a:lnSpc>
              <a:defRPr sz="1600"/>
            </a:lvl1pPr>
            <a:lvl2pPr>
              <a:lnSpc>
                <a:spcPts val="2100"/>
              </a:lnSpc>
              <a:defRPr sz="1600"/>
            </a:lvl2pPr>
            <a:lvl3pPr>
              <a:lnSpc>
                <a:spcPts val="2100"/>
              </a:lnSpc>
              <a:defRPr sz="1600"/>
            </a:lvl3pPr>
            <a:lvl4pPr>
              <a:lnSpc>
                <a:spcPts val="2100"/>
              </a:lnSpc>
              <a:defRPr sz="1600"/>
            </a:lvl4pPr>
            <a:lvl5pPr>
              <a:lnSpc>
                <a:spcPts val="2100"/>
              </a:lnSpc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5580112" y="4300537"/>
            <a:ext cx="2847317" cy="287437"/>
          </a:xfrm>
        </p:spPr>
        <p:txBody>
          <a:bodyPr/>
          <a:lstStyle>
            <a:lvl1pPr>
              <a:defRPr sz="8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Datumsplatzhalter 4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11" name="Foliennummernplatzhalter 8"/>
          <p:cNvSpPr>
            <a:spLocks noGrp="1"/>
          </p:cNvSpPr>
          <p:nvPr>
            <p:ph type="sldNum" sz="quarter" idx="23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435D14-1976-4A9C-9233-8FB9595C6FE4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4" name="Datumsplatzhalter 6">
            <a:extLst>
              <a:ext uri="{FF2B5EF4-FFF2-40B4-BE49-F238E27FC236}">
                <a16:creationId xmlns:a16="http://schemas.microsoft.com/office/drawing/2014/main" id="{ED619183-A304-044B-9249-A65E34F6FCAC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946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en &amp;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15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>
              <a:defRPr sz="2000" b="1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794475" y="1497200"/>
            <a:ext cx="3707985" cy="540000"/>
          </a:xfrm>
        </p:spPr>
        <p:txBody>
          <a:bodyPr anchor="b"/>
          <a:lstStyle>
            <a:lvl1pPr algn="r">
              <a:lnSpc>
                <a:spcPts val="2100"/>
              </a:lnSpc>
              <a:defRPr sz="2000" b="1" baseline="0">
                <a:solidFill>
                  <a:schemeClr val="tx2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794475" y="2077174"/>
            <a:ext cx="3707985" cy="540000"/>
          </a:xfrm>
        </p:spPr>
        <p:txBody>
          <a:bodyPr anchor="b"/>
          <a:lstStyle>
            <a:lvl1pPr algn="r">
              <a:lnSpc>
                <a:spcPts val="2100"/>
              </a:lnSpc>
              <a:defRPr sz="2000" b="1">
                <a:solidFill>
                  <a:schemeClr val="tx2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19"/>
          </p:nvPr>
        </p:nvSpPr>
        <p:spPr>
          <a:xfrm>
            <a:off x="794475" y="2657148"/>
            <a:ext cx="3707985" cy="540000"/>
          </a:xfrm>
        </p:spPr>
        <p:txBody>
          <a:bodyPr anchor="b"/>
          <a:lstStyle>
            <a:lvl1pPr algn="r">
              <a:lnSpc>
                <a:spcPts val="2100"/>
              </a:lnSpc>
              <a:defRPr sz="2000" b="1">
                <a:solidFill>
                  <a:schemeClr val="tx2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794475" y="3237122"/>
            <a:ext cx="3707985" cy="540000"/>
          </a:xfrm>
        </p:spPr>
        <p:txBody>
          <a:bodyPr anchor="b"/>
          <a:lstStyle>
            <a:lvl1pPr algn="r">
              <a:lnSpc>
                <a:spcPts val="2100"/>
              </a:lnSpc>
              <a:defRPr sz="2000" b="1">
                <a:solidFill>
                  <a:schemeClr val="tx2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794475" y="3817094"/>
            <a:ext cx="3707985" cy="540000"/>
          </a:xfrm>
        </p:spPr>
        <p:txBody>
          <a:bodyPr anchor="b"/>
          <a:lstStyle>
            <a:lvl1pPr algn="r">
              <a:lnSpc>
                <a:spcPts val="2100"/>
              </a:lnSpc>
              <a:defRPr sz="2000" b="1">
                <a:solidFill>
                  <a:schemeClr val="tx2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4642339" y="1491630"/>
            <a:ext cx="3707985" cy="540000"/>
          </a:xfrm>
        </p:spPr>
        <p:txBody>
          <a:bodyPr anchor="b"/>
          <a:lstStyle>
            <a:lvl1pPr algn="l">
              <a:lnSpc>
                <a:spcPts val="2100"/>
              </a:lnSpc>
              <a:defRPr sz="1600" b="0">
                <a:solidFill>
                  <a:schemeClr val="tx1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23"/>
          </p:nvPr>
        </p:nvSpPr>
        <p:spPr>
          <a:xfrm>
            <a:off x="4642339" y="2071604"/>
            <a:ext cx="3707985" cy="540000"/>
          </a:xfrm>
        </p:spPr>
        <p:txBody>
          <a:bodyPr anchor="b"/>
          <a:lstStyle>
            <a:lvl1pPr algn="l">
              <a:lnSpc>
                <a:spcPts val="2100"/>
              </a:lnSpc>
              <a:defRPr sz="1600" b="0">
                <a:solidFill>
                  <a:schemeClr val="tx1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4642339" y="2651578"/>
            <a:ext cx="3707985" cy="540000"/>
          </a:xfrm>
        </p:spPr>
        <p:txBody>
          <a:bodyPr anchor="b"/>
          <a:lstStyle>
            <a:lvl1pPr algn="l">
              <a:lnSpc>
                <a:spcPts val="2100"/>
              </a:lnSpc>
              <a:defRPr sz="1600" b="0">
                <a:solidFill>
                  <a:schemeClr val="tx1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/>
          </p:nvPr>
        </p:nvSpPr>
        <p:spPr>
          <a:xfrm>
            <a:off x="4642339" y="3231552"/>
            <a:ext cx="3707985" cy="540000"/>
          </a:xfrm>
        </p:spPr>
        <p:txBody>
          <a:bodyPr anchor="b"/>
          <a:lstStyle>
            <a:lvl1pPr algn="l">
              <a:lnSpc>
                <a:spcPts val="2100"/>
              </a:lnSpc>
              <a:defRPr sz="1600" b="0">
                <a:solidFill>
                  <a:schemeClr val="tx1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/>
          </p:nvPr>
        </p:nvSpPr>
        <p:spPr>
          <a:xfrm>
            <a:off x="4642339" y="3811524"/>
            <a:ext cx="3707985" cy="540000"/>
          </a:xfrm>
        </p:spPr>
        <p:txBody>
          <a:bodyPr anchor="b"/>
          <a:lstStyle>
            <a:lvl1pPr algn="l">
              <a:lnSpc>
                <a:spcPts val="2100"/>
              </a:lnSpc>
              <a:defRPr sz="1600" b="0">
                <a:solidFill>
                  <a:schemeClr val="tx1"/>
                </a:solidFill>
              </a:defRPr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Datumsplatzhalt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6" name="Fußzeilenplatzhalt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27" name="Foliennummernplatzhalter 4"/>
          <p:cNvSpPr>
            <a:spLocks noGrp="1"/>
          </p:cNvSpPr>
          <p:nvPr>
            <p:ph type="sldNum" sz="quarter" idx="29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80B140-E881-4B45-9135-11902140F8BE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8" name="Datumsplatzhalter 6">
            <a:extLst>
              <a:ext uri="{FF2B5EF4-FFF2-40B4-BE49-F238E27FC236}">
                <a16:creationId xmlns:a16="http://schemas.microsoft.com/office/drawing/2014/main" id="{07D36E7A-65EA-5E48-81B9-BEC2B6E1AC0C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64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19138" y="552450"/>
            <a:ext cx="7740650" cy="37592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7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\\vbdrive1.vb.htw-berlin.de\home$\lochner\Eigene Dateien\Desktop\HTW_Berlin_PowerPoint_Anfuehrungszeichen_gru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566738"/>
            <a:ext cx="877887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971600" y="1081088"/>
            <a:ext cx="7204075" cy="2522537"/>
          </a:xfrm>
        </p:spPr>
        <p:txBody>
          <a:bodyPr anchor="ctr"/>
          <a:lstStyle>
            <a:lvl1pPr algn="ctr">
              <a:defRPr sz="2400" i="1" baseline="0">
                <a:solidFill>
                  <a:schemeClr val="tx1"/>
                </a:solidFill>
              </a:defRPr>
            </a:lvl1pPr>
            <a:lvl2pPr algn="ctr">
              <a:defRPr sz="2400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400">
                <a:solidFill>
                  <a:schemeClr val="bg1"/>
                </a:solidFill>
              </a:defRPr>
            </a:lvl4pPr>
            <a:lvl5pPr algn="ct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2974801" y="3776836"/>
            <a:ext cx="3197672" cy="235794"/>
          </a:xfrm>
        </p:spPr>
        <p:txBody>
          <a:bodyPr anchor="ctr"/>
          <a:lstStyle>
            <a:lvl1pPr algn="ctr">
              <a:defRPr sz="1400" baseline="0">
                <a:solidFill>
                  <a:schemeClr val="tx1"/>
                </a:solidFill>
              </a:defRPr>
            </a:lvl1pPr>
            <a:lvl2pPr algn="ctr">
              <a:defRPr sz="2400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400">
                <a:solidFill>
                  <a:schemeClr val="bg1"/>
                </a:solidFill>
              </a:defRPr>
            </a:lvl4pPr>
            <a:lvl5pPr algn="ct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11" name="Foliennummernplatzhalter 3"/>
          <p:cNvSpPr>
            <a:spLocks noGrp="1"/>
          </p:cNvSpPr>
          <p:nvPr>
            <p:ph type="sldNum" sz="quarter" idx="18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D6B5234-9D7D-4CEC-AAEE-3F5B962AD13F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2" name="Datumsplatzhalter 6">
            <a:extLst>
              <a:ext uri="{FF2B5EF4-FFF2-40B4-BE49-F238E27FC236}">
                <a16:creationId xmlns:a16="http://schemas.microsoft.com/office/drawing/2014/main" id="{CE59E065-39F4-D542-9499-D5955B9F2BF8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233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(grü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19138" y="546100"/>
            <a:ext cx="7734300" cy="3776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7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\\vbdrive1.vb.htw-berlin.de\home$\lochner\Eigene Dateien\Desktop\HTW_Berlin_PowerPoint_Anfuehrungszeichen_wei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552450"/>
            <a:ext cx="8953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971600" y="1081088"/>
            <a:ext cx="7204075" cy="2522537"/>
          </a:xfrm>
        </p:spPr>
        <p:txBody>
          <a:bodyPr anchor="ctr"/>
          <a:lstStyle>
            <a:lvl1pPr algn="ctr">
              <a:defRPr sz="2400" i="1" baseline="0">
                <a:solidFill>
                  <a:schemeClr val="bg1"/>
                </a:solidFill>
              </a:defRPr>
            </a:lvl1pPr>
            <a:lvl2pPr algn="ctr">
              <a:defRPr sz="2400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400">
                <a:solidFill>
                  <a:schemeClr val="bg1"/>
                </a:solidFill>
              </a:defRPr>
            </a:lvl4pPr>
            <a:lvl5pPr algn="ct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2978920" y="3776836"/>
            <a:ext cx="3197672" cy="235794"/>
          </a:xfrm>
        </p:spPr>
        <p:txBody>
          <a:bodyPr anchor="ctr"/>
          <a:lstStyle>
            <a:lvl1pPr algn="ctr">
              <a:defRPr sz="1400" baseline="0">
                <a:solidFill>
                  <a:schemeClr val="bg1"/>
                </a:solidFill>
              </a:defRPr>
            </a:lvl1pPr>
            <a:lvl2pPr algn="ctr">
              <a:defRPr sz="2400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400">
                <a:solidFill>
                  <a:schemeClr val="bg1"/>
                </a:solidFill>
              </a:defRPr>
            </a:lvl4pPr>
            <a:lvl5pPr algn="ct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701A690-39BA-49A5-B98E-BE80D80E44CC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3" name="Datumsplatzhalter 6">
            <a:extLst>
              <a:ext uri="{FF2B5EF4-FFF2-40B4-BE49-F238E27FC236}">
                <a16:creationId xmlns:a16="http://schemas.microsoft.com/office/drawing/2014/main" id="{2A0A45FA-EC9D-014D-81ED-287987B2BEBD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5873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440113" y="4424363"/>
            <a:ext cx="2263775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dirty="0">
                <a:solidFill>
                  <a:schemeClr val="bg1"/>
                </a:solidFill>
                <a:latin typeface="+mn-lt"/>
                <a:cs typeface="+mn-cs"/>
              </a:rPr>
              <a:t>www.htw-berlin.de</a:t>
            </a:r>
          </a:p>
        </p:txBody>
      </p:sp>
      <p:pic>
        <p:nvPicPr>
          <p:cNvPr id="4" name="Picture 5" descr="\\vbdrive1.vb.htw-berlin.de\home$\lochner\Eigene Dateien\Desktop\Logos HTW\Q17_HTW_Berlin_Logo_quer_neg_SW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2308225"/>
            <a:ext cx="21939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509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pitelüberschrift">
  <p:cSld name="1_Kapitelüberschrif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" name="Google Shape;47;p6" descr="\\vbdrive1.vb.htw-berlin.de\home$\lochner\Eigene Dateien\Desktop\S17_HTW_Berlin_Logo_neg_SW_RGB.png"/>
          <p:cNvPicPr preferRelativeResize="0"/>
          <p:nvPr/>
        </p:nvPicPr>
        <p:blipFill rotWithShape="1">
          <a:blip r:embed="rId2">
            <a:alphaModFix/>
          </a:blip>
          <a:srcRect r="31975" b="55334"/>
          <a:stretch/>
        </p:blipFill>
        <p:spPr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612000"/>
            <a:ext cx="7961656" cy="627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720000" y="1548000"/>
            <a:ext cx="5238408" cy="220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6329" algn="l" rtl="0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54"/>
              <a:buFont typeface="Verdana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6329" algn="l" rtl="0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54"/>
              <a:buFont typeface="Verdana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6329" algn="l" rtl="0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54"/>
              <a:buFont typeface="Verdana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116666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81063" y="4818063"/>
            <a:ext cx="10985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2268538" y="4818063"/>
            <a:ext cx="230346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388350" y="65088"/>
            <a:ext cx="69373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316FCC11-6B80-9A45-BA42-ACC41586B5BE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563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(Bild 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\\vbdrive1.vb.htw-berlin.de\home$\lochner\Eigene Dateien\Desktop\Logos HTW\Q04_HTW_Berlin_Logo_quer_pos_FARBIG_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4484688"/>
            <a:ext cx="1533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63694" y="1944603"/>
            <a:ext cx="5077888" cy="1006921"/>
          </a:xfrm>
          <a:noFill/>
        </p:spPr>
        <p:txBody>
          <a:bodyPr>
            <a:noAutofit/>
          </a:bodyPr>
          <a:lstStyle>
            <a:lvl1pPr marL="0" indent="0" algn="l">
              <a:lnSpc>
                <a:spcPts val="3700"/>
              </a:lnSpc>
              <a:buNone/>
              <a:defRPr sz="20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563653" y="1381808"/>
            <a:ext cx="5072905" cy="5033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800" b="1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65463" cy="51435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" name="Datumsplatzhalter 8"/>
          <p:cNvSpPr>
            <a:spLocks noGrp="1"/>
          </p:cNvSpPr>
          <p:nvPr>
            <p:ph type="dt" sz="half" idx="14"/>
          </p:nvPr>
        </p:nvSpPr>
        <p:spPr>
          <a:xfrm>
            <a:off x="3589338" y="4481513"/>
            <a:ext cx="2133600" cy="273050"/>
          </a:xfrm>
        </p:spPr>
        <p:txBody>
          <a:bodyPr/>
          <a:lstStyle>
            <a:lvl1pPr algn="l"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ußzeilenplatzhalter 9"/>
          <p:cNvSpPr>
            <a:spLocks noGrp="1"/>
          </p:cNvSpPr>
          <p:nvPr>
            <p:ph type="ftr" sz="quarter" idx="15"/>
          </p:nvPr>
        </p:nvSpPr>
        <p:spPr>
          <a:xfrm>
            <a:off x="3578225" y="874713"/>
            <a:ext cx="5057775" cy="273050"/>
          </a:xfrm>
        </p:spPr>
        <p:txBody>
          <a:bodyPr/>
          <a:lstStyle>
            <a:lvl1pPr algn="l">
              <a:defRPr sz="11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8" name="Google Shape;52;p6">
            <a:extLst>
              <a:ext uri="{FF2B5EF4-FFF2-40B4-BE49-F238E27FC236}">
                <a16:creationId xmlns:a16="http://schemas.microsoft.com/office/drawing/2014/main" id="{678D07CB-E4A5-454E-834F-AC509786FB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350" y="65088"/>
            <a:ext cx="69373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43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vbdrive1.vb.htw-berlin.de\home$\lochner\Eigene Dateien\Desktop\Logos HTW\Q04_HTW_Berlin_Logo_quer_pos_FARBIG_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4484688"/>
            <a:ext cx="1533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720000" y="2073878"/>
            <a:ext cx="7607078" cy="1073936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1" name="Titel 11"/>
          <p:cNvSpPr>
            <a:spLocks noGrp="1"/>
          </p:cNvSpPr>
          <p:nvPr>
            <p:ph type="title"/>
          </p:nvPr>
        </p:nvSpPr>
        <p:spPr>
          <a:xfrm>
            <a:off x="720000" y="1533471"/>
            <a:ext cx="7596416" cy="5033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000" b="1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ußzeilenplatzhalter 9"/>
          <p:cNvSpPr>
            <a:spLocks noGrp="1"/>
          </p:cNvSpPr>
          <p:nvPr>
            <p:ph type="ftr" sz="quarter" idx="10"/>
          </p:nvPr>
        </p:nvSpPr>
        <p:spPr>
          <a:xfrm>
            <a:off x="720725" y="1060450"/>
            <a:ext cx="7580313" cy="274638"/>
          </a:xfrm>
        </p:spPr>
        <p:txBody>
          <a:bodyPr/>
          <a:lstStyle>
            <a:lvl1pPr algn="l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6" name="Datumsplatzhalter 8"/>
          <p:cNvSpPr>
            <a:spLocks noGrp="1"/>
          </p:cNvSpPr>
          <p:nvPr>
            <p:ph type="dt" sz="half" idx="11"/>
          </p:nvPr>
        </p:nvSpPr>
        <p:spPr>
          <a:xfrm>
            <a:off x="720725" y="4481513"/>
            <a:ext cx="1990725" cy="273050"/>
          </a:xfrm>
        </p:spPr>
        <p:txBody>
          <a:bodyPr/>
          <a:lstStyle>
            <a:lvl1pPr algn="l"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Google Shape;52;p6">
            <a:extLst>
              <a:ext uri="{FF2B5EF4-FFF2-40B4-BE49-F238E27FC236}">
                <a16:creationId xmlns:a16="http://schemas.microsoft.com/office/drawing/2014/main" id="{854EA9DD-472E-1F4E-9D46-06FF924EBD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350" y="64865"/>
            <a:ext cx="69373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20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5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627614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720000" y="1548000"/>
            <a:ext cx="5238408" cy="2209360"/>
          </a:xfrm>
        </p:spPr>
        <p:txBody>
          <a:bodyPr/>
          <a:lstStyle>
            <a:lvl1pPr>
              <a:lnSpc>
                <a:spcPts val="2100"/>
              </a:lnSpc>
              <a:defRPr sz="1800"/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12"/>
          <p:cNvSpPr>
            <a:spLocks noGrp="1"/>
          </p:cNvSpPr>
          <p:nvPr>
            <p:ph type="sldNum" sz="quarter" idx="16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DFAA11-D2AA-4CC7-8468-C8C70DFE6651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645A6348-C5B6-524A-B53B-BA98EA67FF51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34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8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>
              <a:defRPr sz="2000" b="1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720000" y="1547999"/>
            <a:ext cx="2340000" cy="2950975"/>
          </a:xfrm>
        </p:spPr>
        <p:txBody>
          <a:bodyPr/>
          <a:lstStyle>
            <a:lvl1pPr>
              <a:lnSpc>
                <a:spcPts val="2100"/>
              </a:lnSpc>
              <a:defRPr sz="1800"/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3420715" y="1548000"/>
            <a:ext cx="2340000" cy="2950975"/>
          </a:xfrm>
        </p:spPr>
        <p:txBody>
          <a:bodyPr/>
          <a:lstStyle>
            <a:lvl1pPr>
              <a:lnSpc>
                <a:spcPts val="2100"/>
              </a:lnSpc>
              <a:defRPr sz="1800"/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6133778" y="1548000"/>
            <a:ext cx="2340000" cy="2950975"/>
          </a:xfrm>
        </p:spPr>
        <p:txBody>
          <a:bodyPr/>
          <a:lstStyle>
            <a:lvl1pPr>
              <a:lnSpc>
                <a:spcPts val="2100"/>
              </a:lnSpc>
              <a:defRPr sz="1800"/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11" name="Foliennummernplatzhalter 7"/>
          <p:cNvSpPr>
            <a:spLocks noGrp="1"/>
          </p:cNvSpPr>
          <p:nvPr>
            <p:ph type="sldNum" sz="quarter" idx="19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1217887-2AEF-41A3-8170-8B915B0B1E3A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3" name="Datumsplatzhalter 6">
            <a:extLst>
              <a:ext uri="{FF2B5EF4-FFF2-40B4-BE49-F238E27FC236}">
                <a16:creationId xmlns:a16="http://schemas.microsoft.com/office/drawing/2014/main" id="{0F717F05-99F5-394E-8332-6B4BE3ADD7FF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395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6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>
              <a:defRPr sz="2000" b="1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720000" y="1547999"/>
            <a:ext cx="7733438" cy="2950975"/>
          </a:xfrm>
        </p:spPr>
        <p:txBody>
          <a:bodyPr/>
          <a:lstStyle>
            <a:lvl1pPr>
              <a:lnSpc>
                <a:spcPts val="2100"/>
              </a:lnSpc>
              <a:defRPr sz="1800"/>
            </a:lvl1pPr>
            <a:lvl2pPr>
              <a:lnSpc>
                <a:spcPts val="2100"/>
              </a:lnSpc>
              <a:defRPr sz="1800"/>
            </a:lvl2pPr>
            <a:lvl3pPr>
              <a:lnSpc>
                <a:spcPts val="2100"/>
              </a:lnSpc>
              <a:defRPr sz="1800"/>
            </a:lvl3pPr>
            <a:lvl4pPr>
              <a:lnSpc>
                <a:spcPts val="2100"/>
              </a:lnSpc>
              <a:defRPr sz="1800"/>
            </a:lvl4pPr>
            <a:lvl5pPr>
              <a:lnSpc>
                <a:spcPts val="2100"/>
              </a:lnSpc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FD6F0E-CC4A-4F59-BAF3-B4E28774633A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0" name="Datumsplatzhalter 6">
            <a:extLst>
              <a:ext uri="{FF2B5EF4-FFF2-40B4-BE49-F238E27FC236}">
                <a16:creationId xmlns:a16="http://schemas.microsoft.com/office/drawing/2014/main" id="{F013DC74-51C8-0F4A-92AA-FCE6CFF0AB1A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025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8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719999" y="1548000"/>
            <a:ext cx="5076137" cy="2535918"/>
          </a:xfrm>
        </p:spPr>
        <p:txBody>
          <a:bodyPr/>
          <a:lstStyle>
            <a:lvl1pPr>
              <a:lnSpc>
                <a:spcPts val="2100"/>
              </a:lnSpc>
              <a:defRPr sz="1600"/>
            </a:lvl1pPr>
            <a:lvl2pPr>
              <a:lnSpc>
                <a:spcPts val="2100"/>
              </a:lnSpc>
              <a:defRPr sz="1600"/>
            </a:lvl2pPr>
            <a:lvl3pPr>
              <a:lnSpc>
                <a:spcPts val="2100"/>
              </a:lnSpc>
              <a:defRPr sz="1600"/>
            </a:lvl3pPr>
            <a:lvl4pPr>
              <a:lnSpc>
                <a:spcPts val="2100"/>
              </a:lnSpc>
              <a:defRPr sz="1600"/>
            </a:lvl4pPr>
            <a:lvl5pPr>
              <a:lnSpc>
                <a:spcPts val="2100"/>
              </a:lnSpc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6"/>
          </p:nvPr>
        </p:nvSpPr>
        <p:spPr>
          <a:xfrm>
            <a:off x="6111007" y="1554863"/>
            <a:ext cx="2339975" cy="2952000"/>
          </a:xfrm>
        </p:spPr>
        <p:txBody>
          <a:bodyPr rtlCol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727993" y="4287242"/>
            <a:ext cx="5232623" cy="288032"/>
          </a:xfrm>
        </p:spPr>
        <p:txBody>
          <a:bodyPr/>
          <a:lstStyle>
            <a:lvl1pPr algn="r">
              <a:defRPr sz="8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Datumsplatzhalter 4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" name="Foliennummernplatzhalter 7"/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60A4682-0CE4-4745-8077-EAE35226F302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3" name="Datumsplatzhalter 6">
            <a:extLst>
              <a:ext uri="{FF2B5EF4-FFF2-40B4-BE49-F238E27FC236}">
                <a16:creationId xmlns:a16="http://schemas.microsoft.com/office/drawing/2014/main" id="{F7BA06A1-51AE-8E4A-AAFC-30585EEBC3E5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721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8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347864" y="1548000"/>
            <a:ext cx="5105573" cy="2535918"/>
          </a:xfrm>
        </p:spPr>
        <p:txBody>
          <a:bodyPr/>
          <a:lstStyle>
            <a:lvl1pPr>
              <a:lnSpc>
                <a:spcPts val="2100"/>
              </a:lnSpc>
              <a:defRPr sz="1600"/>
            </a:lvl1pPr>
            <a:lvl2pPr>
              <a:lnSpc>
                <a:spcPts val="2100"/>
              </a:lnSpc>
              <a:defRPr sz="1600"/>
            </a:lvl2pPr>
            <a:lvl3pPr>
              <a:lnSpc>
                <a:spcPts val="2100"/>
              </a:lnSpc>
              <a:defRPr sz="1600"/>
            </a:lvl3pPr>
            <a:lvl4pPr>
              <a:lnSpc>
                <a:spcPts val="2100"/>
              </a:lnSpc>
              <a:defRPr sz="1600"/>
            </a:lvl4pPr>
            <a:lvl5pPr>
              <a:lnSpc>
                <a:spcPts val="2100"/>
              </a:lnSpc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6"/>
          </p:nvPr>
        </p:nvSpPr>
        <p:spPr>
          <a:xfrm>
            <a:off x="720000" y="1554863"/>
            <a:ext cx="2339975" cy="2952000"/>
          </a:xfrm>
        </p:spPr>
        <p:txBody>
          <a:bodyPr rtlCol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3215233" y="4274542"/>
            <a:ext cx="5238205" cy="287437"/>
          </a:xfrm>
        </p:spPr>
        <p:txBody>
          <a:bodyPr/>
          <a:lstStyle>
            <a:lvl1pPr>
              <a:defRPr sz="8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Datumsplatzhalter 4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" name="Foliennummernplatzhalter 8"/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B92A434-CA3F-4829-A006-F4A3F0389C34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4" name="Datumsplatzhalter 6">
            <a:extLst>
              <a:ext uri="{FF2B5EF4-FFF2-40B4-BE49-F238E27FC236}">
                <a16:creationId xmlns:a16="http://schemas.microsoft.com/office/drawing/2014/main" id="{2AD52B73-553D-0E4D-BC8E-27B73FB23749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873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728663" y="4781550"/>
            <a:ext cx="7724775" cy="360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8" name="Picture 2" descr="\\vbdrive1.vb.htw-berlin.de\home$\lochner\Eigene Dateien\Desktop\S17_HTW_Berlin_Logo_neg_SW_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6" b="55334"/>
          <a:stretch>
            <a:fillRect/>
          </a:stretch>
        </p:blipFill>
        <p:spPr bwMode="auto">
          <a:xfrm>
            <a:off x="7837488" y="4875213"/>
            <a:ext cx="4635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642941" y="4886777"/>
            <a:ext cx="2739455" cy="215900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765800" y="1548000"/>
            <a:ext cx="2687637" cy="2535918"/>
          </a:xfrm>
        </p:spPr>
        <p:txBody>
          <a:bodyPr/>
          <a:lstStyle>
            <a:lvl1pPr>
              <a:lnSpc>
                <a:spcPts val="2100"/>
              </a:lnSpc>
              <a:defRPr sz="1600"/>
            </a:lvl1pPr>
            <a:lvl2pPr>
              <a:lnSpc>
                <a:spcPts val="2100"/>
              </a:lnSpc>
              <a:defRPr sz="1600"/>
            </a:lvl2pPr>
            <a:lvl3pPr>
              <a:lnSpc>
                <a:spcPts val="2100"/>
              </a:lnSpc>
              <a:defRPr sz="1600"/>
            </a:lvl3pPr>
            <a:lvl4pPr>
              <a:lnSpc>
                <a:spcPts val="2100"/>
              </a:lnSpc>
              <a:defRPr sz="1600"/>
            </a:lvl4pPr>
            <a:lvl5pPr>
              <a:lnSpc>
                <a:spcPts val="2100"/>
              </a:lnSpc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6"/>
          </p:nvPr>
        </p:nvSpPr>
        <p:spPr>
          <a:xfrm>
            <a:off x="719999" y="1554863"/>
            <a:ext cx="4680000" cy="2952000"/>
          </a:xfrm>
        </p:spPr>
        <p:txBody>
          <a:bodyPr rtlCol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5580112" y="4299942"/>
            <a:ext cx="2873326" cy="287437"/>
          </a:xfrm>
        </p:spPr>
        <p:txBody>
          <a:bodyPr/>
          <a:lstStyle>
            <a:lvl1pPr>
              <a:defRPr sz="8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bg1"/>
                </a:solidFill>
              </a:defRPr>
            </a:lvl2pPr>
            <a:lvl3pPr>
              <a:defRPr sz="9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3757CCA-934B-4E09-926D-C727C768C202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3" name="Datumsplatzhalter 6">
            <a:extLst>
              <a:ext uri="{FF2B5EF4-FFF2-40B4-BE49-F238E27FC236}">
                <a16:creationId xmlns:a16="http://schemas.microsoft.com/office/drawing/2014/main" id="{8B6E394C-0A9A-E649-AF86-9BBFE709261C}"/>
              </a:ext>
            </a:extLst>
          </p:cNvPr>
          <p:cNvSpPr txBox="1">
            <a:spLocks/>
          </p:cNvSpPr>
          <p:nvPr userDrawn="1"/>
        </p:nvSpPr>
        <p:spPr>
          <a:xfrm>
            <a:off x="890904" y="4824412"/>
            <a:ext cx="1808887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210FA121-814F-134F-B522-8E366356F482}" type="datetime2">
              <a:rPr lang="de-DE" smtClean="0"/>
              <a:pPr>
                <a:defRPr/>
              </a:pPr>
              <a:t>Montag, 27. Juli 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12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19138" y="1441450"/>
            <a:ext cx="7926387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Ebene 1: Fließtext Variante 1</a:t>
            </a:r>
          </a:p>
          <a:p>
            <a:pPr lvl="1"/>
            <a:r>
              <a:rPr lang="de-DE" altLang="de-DE"/>
              <a:t>Ebene 2: Aufzählung 1</a:t>
            </a:r>
          </a:p>
          <a:p>
            <a:pPr lvl="2"/>
            <a:r>
              <a:rPr lang="de-DE" altLang="de-DE"/>
              <a:t>Ebene 3: Aufzählung 2</a:t>
            </a:r>
          </a:p>
          <a:p>
            <a:pPr lvl="3"/>
            <a:r>
              <a:rPr lang="de-DE" altLang="de-DE"/>
              <a:t>Ebene 4: Aufzählung 3</a:t>
            </a:r>
          </a:p>
          <a:p>
            <a:pPr lvl="4"/>
            <a:r>
              <a:rPr lang="de-DE" altLang="de-DE"/>
              <a:t>Ebene 5: Fließtext Variante 2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1063" y="4818063"/>
            <a:ext cx="109855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8538" y="4818063"/>
            <a:ext cx="23034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Referent_in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44DB5723-3B63-4AB6-8249-98C019E94E7C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3000"/>
        <a:buFont typeface="Verdana" panose="020B0604030504040204" pitchFamily="34" charset="0"/>
        <a:buChar char="•"/>
        <a:tabLst>
          <a:tab pos="1778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3000"/>
        <a:buFont typeface="Verdana" panose="020B0604030504040204" pitchFamily="34" charset="0"/>
        <a:buChar char="•"/>
        <a:tabLst>
          <a:tab pos="62865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82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3000"/>
        <a:buFont typeface="Verdana" panose="020B060403050404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b="0" kern="1200">
          <a:solidFill>
            <a:schemeClr val="accent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file:////var/folders/35/gyyfc5gn6g73_6y7sy5vbvpm0000gn/T/com.microsoft.Word/WebArchiveCopyPasteTempFiles/JeMRv8HFxN28jtAhNkAAAAASUVORK5CYII=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microsoft.com/office/2007/relationships/hdphoto" Target="../media/hdphoto1.wdp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--dES_KDTRY?start=230&amp;feature=oembed" TargetMode="Externa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GOiaWSX9RQs?feature=oembed" TargetMode="Externa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1F275AF4-5947-6B4F-BCE1-D62BBBE3A7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0" b="14919"/>
          <a:stretch/>
        </p:blipFill>
        <p:spPr>
          <a:xfrm>
            <a:off x="1367" y="4097"/>
            <a:ext cx="9142633" cy="3050163"/>
          </a:xfrm>
          <a:noFill/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5D9B3C6-8197-844C-AFA1-4A4E00EFF8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8350" y="65088"/>
            <a:ext cx="693738" cy="274637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B92A434-CA3F-4829-A006-F4A3F0389C34}" type="slidenum">
              <a:rPr lang="de-DE" altLang="de-DE" sz="700" smtClean="0"/>
              <a:pPr>
                <a:spcAft>
                  <a:spcPts val="600"/>
                </a:spcAft>
              </a:pPr>
              <a:t>1</a:t>
            </a:fld>
            <a:endParaRPr lang="de-DE" altLang="de-DE" sz="700"/>
          </a:p>
        </p:txBody>
      </p:sp>
      <p:sp>
        <p:nvSpPr>
          <p:cNvPr id="19" name="Untertitel 1">
            <a:extLst>
              <a:ext uri="{FF2B5EF4-FFF2-40B4-BE49-F238E27FC236}">
                <a16:creationId xmlns:a16="http://schemas.microsoft.com/office/drawing/2014/main" id="{E8820912-2E01-D147-95DB-D3C988359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3" y="3074215"/>
            <a:ext cx="5077888" cy="943567"/>
          </a:xfrm>
        </p:spPr>
        <p:txBody>
          <a:bodyPr anchor="ctr"/>
          <a:lstStyle/>
          <a:p>
            <a:r>
              <a:rPr lang="de-DE" sz="3200" b="1" dirty="0" err="1"/>
              <a:t>Mask</a:t>
            </a:r>
            <a:r>
              <a:rPr lang="de-DE" sz="3200" b="1" dirty="0"/>
              <a:t> - </a:t>
            </a:r>
            <a:r>
              <a:rPr lang="de-DE" sz="3200" b="1" dirty="0" err="1"/>
              <a:t>Detector</a:t>
            </a:r>
            <a:endParaRPr lang="de-DE" sz="3200" b="1" dirty="0"/>
          </a:p>
        </p:txBody>
      </p:sp>
      <p:sp>
        <p:nvSpPr>
          <p:cNvPr id="21" name="Untertitel 1">
            <a:extLst>
              <a:ext uri="{FF2B5EF4-FFF2-40B4-BE49-F238E27FC236}">
                <a16:creationId xmlns:a16="http://schemas.microsoft.com/office/drawing/2014/main" id="{E472950B-54B3-574F-8C18-61962943196E}"/>
              </a:ext>
            </a:extLst>
          </p:cNvPr>
          <p:cNvSpPr txBox="1">
            <a:spLocks/>
          </p:cNvSpPr>
          <p:nvPr/>
        </p:nvSpPr>
        <p:spPr bwMode="auto">
          <a:xfrm>
            <a:off x="709001" y="3509051"/>
            <a:ext cx="5523103" cy="70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ts val="3700"/>
              </a:lnSpc>
              <a:spcBef>
                <a:spcPct val="20000"/>
              </a:spcBef>
              <a:spcAft>
                <a:spcPct val="0"/>
              </a:spcAft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None/>
              <a:tabLst>
                <a:tab pos="177800" algn="l"/>
              </a:tabLst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None/>
              <a:tabLst>
                <a:tab pos="628650" algn="l"/>
              </a:tabLst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 err="1"/>
              <a:t>Deep</a:t>
            </a:r>
            <a:r>
              <a:rPr lang="de-DE" sz="1600" b="1" dirty="0"/>
              <a:t>-Learning App Wissensmanagement</a:t>
            </a:r>
          </a:p>
        </p:txBody>
      </p:sp>
      <p:pic>
        <p:nvPicPr>
          <p:cNvPr id="22" name="Grafik 151" descr="Ein Bild, das Uhr enthält.&#10;&#10;Automatisch generierte Beschreibung">
            <a:extLst>
              <a:ext uri="{FF2B5EF4-FFF2-40B4-BE49-F238E27FC236}">
                <a16:creationId xmlns:a16="http://schemas.microsoft.com/office/drawing/2014/main" id="{894C1712-8F90-DC44-BE59-4429FE3FF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655" y="2470011"/>
            <a:ext cx="575345" cy="5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ußzeilenplatzhalter 5">
            <a:extLst>
              <a:ext uri="{FF2B5EF4-FFF2-40B4-BE49-F238E27FC236}">
                <a16:creationId xmlns:a16="http://schemas.microsoft.com/office/drawing/2014/main" id="{0368BFDF-F061-F94C-81F3-C4F7816235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27423" y="4472573"/>
            <a:ext cx="3564969" cy="417320"/>
          </a:xfrm>
        </p:spPr>
        <p:txBody>
          <a:bodyPr/>
          <a:lstStyle/>
          <a:p>
            <a:pPr>
              <a:defRPr/>
            </a:pPr>
            <a:r>
              <a:rPr lang="de-DE" dirty="0"/>
              <a:t>Anton Schaarschmidt</a:t>
            </a:r>
          </a:p>
          <a:p>
            <a:pPr>
              <a:defRPr/>
            </a:pPr>
            <a:r>
              <a:rPr lang="de-DE" dirty="0"/>
              <a:t>Clemens Brauer	</a:t>
            </a:r>
          </a:p>
        </p:txBody>
      </p:sp>
    </p:spTree>
    <p:extLst>
      <p:ext uri="{BB962C8B-B14F-4D97-AF65-F5344CB8AC3E}">
        <p14:creationId xmlns:p14="http://schemas.microsoft.com/office/powerpoint/2010/main" val="110234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Training</a:t>
            </a:r>
            <a:br>
              <a:rPr lang="de-DE" dirty="0"/>
            </a:br>
            <a:r>
              <a:rPr lang="de-DE" sz="1400" dirty="0"/>
              <a:t>Vorbereitung &amp; Durchführung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10</a:t>
            </a:fld>
            <a:endParaRPr lang="de-DE" altLang="de-DE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4AFB32FF-9776-DA4E-BBC0-1B29566B6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651350"/>
              </p:ext>
            </p:extLst>
          </p:nvPr>
        </p:nvGraphicFramePr>
        <p:xfrm>
          <a:off x="755650" y="1635646"/>
          <a:ext cx="7631579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CAB1BC7-337C-A54C-8262-09FC5A75BEBF}"/>
              </a:ext>
            </a:extLst>
          </p:cNvPr>
          <p:cNvSpPr txBox="1"/>
          <p:nvPr/>
        </p:nvSpPr>
        <p:spPr>
          <a:xfrm>
            <a:off x="703282" y="3318397"/>
            <a:ext cx="180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70% Trainingsdaten</a:t>
            </a:r>
          </a:p>
          <a:p>
            <a:r>
              <a:rPr lang="de-DE" sz="1200" dirty="0"/>
              <a:t>        </a:t>
            </a:r>
          </a:p>
          <a:p>
            <a:r>
              <a:rPr lang="de-DE" sz="1200" dirty="0"/>
              <a:t>30% Testdaten</a:t>
            </a:r>
          </a:p>
          <a:p>
            <a:r>
              <a:rPr lang="de-DE" sz="1200" dirty="0"/>
              <a:t>       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CFAD2F-1D0A-6E4C-A59F-7CA6918474ED}"/>
              </a:ext>
            </a:extLst>
          </p:cNvPr>
          <p:cNvSpPr txBox="1"/>
          <p:nvPr/>
        </p:nvSpPr>
        <p:spPr>
          <a:xfrm>
            <a:off x="2771800" y="3318397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Ermöglicht ein schnelleres </a:t>
            </a:r>
            <a:r>
              <a:rPr lang="de-DE" sz="1200" dirty="0" err="1"/>
              <a:t>Ver</a:t>
            </a:r>
            <a:r>
              <a:rPr lang="de-DE" sz="1200" dirty="0"/>
              <a:t>-arbeiten der Daten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2518722-49A4-E04F-BAC2-CD605690A982}"/>
              </a:ext>
            </a:extLst>
          </p:cNvPr>
          <p:cNvSpPr txBox="1"/>
          <p:nvPr/>
        </p:nvSpPr>
        <p:spPr>
          <a:xfrm>
            <a:off x="4788024" y="3322094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Batch-Size: 24</a:t>
            </a:r>
          </a:p>
          <a:p>
            <a:r>
              <a:rPr lang="de-DE" sz="1200" dirty="0"/>
              <a:t>Klassen: 3</a:t>
            </a:r>
          </a:p>
          <a:p>
            <a:r>
              <a:rPr lang="de-DE" sz="1200" dirty="0"/>
              <a:t>Training &amp; </a:t>
            </a:r>
            <a:r>
              <a:rPr lang="de-DE" sz="1200" dirty="0" err="1"/>
              <a:t>Eval</a:t>
            </a:r>
            <a:endParaRPr lang="de-DE" sz="1200" dirty="0"/>
          </a:p>
          <a:p>
            <a:r>
              <a:rPr lang="de-DE" sz="1200" dirty="0"/>
              <a:t>Default des Modells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CC239B-2ABC-0748-A5F8-9C5FEDB35BCC}"/>
              </a:ext>
            </a:extLst>
          </p:cNvPr>
          <p:cNvSpPr txBox="1"/>
          <p:nvPr/>
        </p:nvSpPr>
        <p:spPr>
          <a:xfrm>
            <a:off x="6876256" y="3318397"/>
            <a:ext cx="18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Google </a:t>
            </a:r>
            <a:r>
              <a:rPr lang="de-DE" sz="1200" dirty="0" err="1"/>
              <a:t>Colab</a:t>
            </a:r>
            <a:endParaRPr lang="de-DE" sz="1200" dirty="0"/>
          </a:p>
          <a:p>
            <a:r>
              <a:rPr lang="de-DE" sz="1200" dirty="0"/>
              <a:t>Tesla K80 GPU</a:t>
            </a:r>
          </a:p>
          <a:p>
            <a:r>
              <a:rPr lang="de-DE" sz="1200" dirty="0" err="1"/>
              <a:t>Steps</a:t>
            </a:r>
            <a:r>
              <a:rPr lang="de-DE" sz="1200" dirty="0"/>
              <a:t>: 10000</a:t>
            </a:r>
          </a:p>
          <a:p>
            <a:r>
              <a:rPr lang="de-DE" sz="1200" dirty="0"/>
              <a:t>Dauer: </a:t>
            </a:r>
            <a:r>
              <a:rPr lang="de-DE" sz="1200" dirty="0" err="1"/>
              <a:t>Ø</a:t>
            </a:r>
            <a:r>
              <a:rPr lang="de-DE" sz="1200" dirty="0"/>
              <a:t> 10h</a:t>
            </a:r>
          </a:p>
          <a:p>
            <a:endParaRPr lang="de-DE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66484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Training</a:t>
            </a:r>
            <a:br>
              <a:rPr lang="de-DE" dirty="0"/>
            </a:br>
            <a:r>
              <a:rPr lang="de-DE" sz="1400" dirty="0"/>
              <a:t>Ergebnisse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11</a:t>
            </a:fld>
            <a:endParaRPr lang="de-DE" altLang="de-DE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F6C9194E-2B8F-4D42-B72D-56DFF3463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81120"/>
              </p:ext>
            </p:extLst>
          </p:nvPr>
        </p:nvGraphicFramePr>
        <p:xfrm>
          <a:off x="720000" y="1563688"/>
          <a:ext cx="7668350" cy="3312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665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Konvertierung und Optimierung</a:t>
            </a:r>
            <a:br>
              <a:rPr lang="de-DE" dirty="0"/>
            </a:br>
            <a:r>
              <a:rPr lang="de-DE" sz="1400" dirty="0"/>
              <a:t>Vorbereitung &amp; Durchführung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12</a:t>
            </a:fld>
            <a:endParaRPr lang="de-DE" alt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E212FE3-09C6-5342-BCCC-965FA7550F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127486"/>
              </p:ext>
            </p:extLst>
          </p:nvPr>
        </p:nvGraphicFramePr>
        <p:xfrm>
          <a:off x="-108520" y="1563688"/>
          <a:ext cx="3912096" cy="304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D1CA5C-19C0-C24C-B58F-DCF986F1E2D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82" y="2616898"/>
            <a:ext cx="5080635" cy="1043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8F4195-80DB-D340-BCBC-4C15D8283A3B}"/>
              </a:ext>
            </a:extLst>
          </p:cNvPr>
          <p:cNvSpPr txBox="1"/>
          <p:nvPr/>
        </p:nvSpPr>
        <p:spPr>
          <a:xfrm>
            <a:off x="3302382" y="1569418"/>
            <a:ext cx="4824536" cy="95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Konvertierung in </a:t>
            </a:r>
            <a:r>
              <a:rPr lang="de-DE" sz="1600" dirty="0" err="1">
                <a:latin typeface="+mn-lt"/>
                <a:cs typeface="+mn-cs"/>
              </a:rPr>
              <a:t>Tflite</a:t>
            </a:r>
            <a:r>
              <a:rPr lang="de-DE" sz="1600" dirty="0">
                <a:latin typeface="+mn-lt"/>
                <a:cs typeface="+mn-cs"/>
              </a:rPr>
              <a:t> gemäß </a:t>
            </a:r>
            <a:r>
              <a:rPr lang="de-DE" sz="1600" dirty="0" err="1">
                <a:latin typeface="+mn-lt"/>
                <a:cs typeface="+mn-cs"/>
              </a:rPr>
              <a:t>TensorFlow</a:t>
            </a:r>
            <a:r>
              <a:rPr lang="de-DE" sz="1600" dirty="0">
                <a:latin typeface="+mn-lt"/>
                <a:cs typeface="+mn-cs"/>
              </a:rPr>
              <a:t> 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Modell -&gt; </a:t>
            </a:r>
            <a:r>
              <a:rPr lang="de-DE" sz="1600" dirty="0" err="1">
                <a:latin typeface="+mn-lt"/>
                <a:cs typeface="+mn-cs"/>
              </a:rPr>
              <a:t>Frozen</a:t>
            </a:r>
            <a:r>
              <a:rPr lang="de-DE" sz="1600" dirty="0">
                <a:latin typeface="+mn-lt"/>
                <a:cs typeface="+mn-cs"/>
              </a:rPr>
              <a:t>-Graph -&gt; </a:t>
            </a:r>
            <a:r>
              <a:rPr lang="de-DE" sz="1600" dirty="0" err="1">
                <a:latin typeface="+mn-lt"/>
                <a:cs typeface="+mn-cs"/>
              </a:rPr>
              <a:t>tf-lite</a:t>
            </a:r>
            <a:r>
              <a:rPr lang="de-DE" sz="1600" dirty="0">
                <a:latin typeface="+mn-lt"/>
                <a:cs typeface="+mn-cs"/>
              </a:rPr>
              <a:t> </a:t>
            </a:r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8B409A6-4025-0F42-951A-F02F623E1989}"/>
              </a:ext>
            </a:extLst>
          </p:cNvPr>
          <p:cNvSpPr txBox="1"/>
          <p:nvPr/>
        </p:nvSpPr>
        <p:spPr>
          <a:xfrm>
            <a:off x="3302382" y="3795886"/>
            <a:ext cx="530206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</a:pPr>
            <a:r>
              <a:rPr lang="de-DE" sz="1600" dirty="0">
                <a:latin typeface="+mn-lt"/>
                <a:cs typeface="+mn-cs"/>
              </a:rPr>
              <a:t>Vorteil: Reduzierung der Modell-Download Größe </a:t>
            </a:r>
          </a:p>
          <a:p>
            <a:r>
              <a:rPr lang="de-DE" sz="1600" dirty="0"/>
              <a:t>Nachteil: geringere Erkennungsgenauigkeit</a:t>
            </a:r>
          </a:p>
          <a:p>
            <a:r>
              <a:rPr lang="de-DE" sz="1600" dirty="0"/>
              <a:t>	 keine Verbesserung der Latenz</a:t>
            </a:r>
          </a:p>
        </p:txBody>
      </p:sp>
    </p:spTree>
    <p:extLst>
      <p:ext uri="{BB962C8B-B14F-4D97-AF65-F5344CB8AC3E}">
        <p14:creationId xmlns:p14="http://schemas.microsoft.com/office/powerpoint/2010/main" val="306608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Konvertierung und Optimierung</a:t>
            </a:r>
            <a:br>
              <a:rPr lang="de-DE" dirty="0"/>
            </a:br>
            <a:r>
              <a:rPr lang="de-DE" sz="1400" dirty="0"/>
              <a:t>Ergebnis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13</a:t>
            </a:fld>
            <a:endParaRPr lang="de-DE" altLang="de-DE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2C5603F-C5A3-D14F-B76D-F3584699F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674637"/>
              </p:ext>
            </p:extLst>
          </p:nvPr>
        </p:nvGraphicFramePr>
        <p:xfrm>
          <a:off x="737826" y="1557915"/>
          <a:ext cx="7668348" cy="1163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7087">
                  <a:extLst>
                    <a:ext uri="{9D8B030D-6E8A-4147-A177-3AD203B41FA5}">
                      <a16:colId xmlns:a16="http://schemas.microsoft.com/office/drawing/2014/main" val="3624587586"/>
                    </a:ext>
                  </a:extLst>
                </a:gridCol>
                <a:gridCol w="1917087">
                  <a:extLst>
                    <a:ext uri="{9D8B030D-6E8A-4147-A177-3AD203B41FA5}">
                      <a16:colId xmlns:a16="http://schemas.microsoft.com/office/drawing/2014/main" val="1853901518"/>
                    </a:ext>
                  </a:extLst>
                </a:gridCol>
                <a:gridCol w="1917087">
                  <a:extLst>
                    <a:ext uri="{9D8B030D-6E8A-4147-A177-3AD203B41FA5}">
                      <a16:colId xmlns:a16="http://schemas.microsoft.com/office/drawing/2014/main" val="415624899"/>
                    </a:ext>
                  </a:extLst>
                </a:gridCol>
                <a:gridCol w="1917087">
                  <a:extLst>
                    <a:ext uri="{9D8B030D-6E8A-4147-A177-3AD203B41FA5}">
                      <a16:colId xmlns:a16="http://schemas.microsoft.com/office/drawing/2014/main" val="3294350414"/>
                    </a:ext>
                  </a:extLst>
                </a:gridCol>
              </a:tblGrid>
              <a:tr h="3621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Modell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Größe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Ø</a:t>
                      </a:r>
                      <a:r>
                        <a:rPr lang="de-DE" sz="1200" dirty="0">
                          <a:effectLst/>
                        </a:rPr>
                        <a:t> Geschwindigkeit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Ø</a:t>
                      </a:r>
                      <a:r>
                        <a:rPr lang="de-DE" sz="1200" dirty="0">
                          <a:effectLst/>
                        </a:rPr>
                        <a:t> Genauigkeit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7463675"/>
                  </a:ext>
                </a:extLst>
              </a:tr>
              <a:tr h="3939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Float32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18,6 MB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 ms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78%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5611950"/>
                  </a:ext>
                </a:extLst>
              </a:tr>
              <a:tr h="4074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Full</a:t>
                      </a:r>
                      <a:r>
                        <a:rPr lang="de-DE" sz="1200" dirty="0">
                          <a:effectLst/>
                        </a:rPr>
                        <a:t>-Integer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4,7 MB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 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76,3%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4650872"/>
                  </a:ext>
                </a:extLst>
              </a:tr>
            </a:tbl>
          </a:graphicData>
        </a:graphic>
      </p:graphicFrame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88332958-6828-5C46-B4F5-D1D4C7541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282699"/>
              </p:ext>
            </p:extLst>
          </p:nvPr>
        </p:nvGraphicFramePr>
        <p:xfrm>
          <a:off x="720002" y="2859782"/>
          <a:ext cx="7668348" cy="1872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7087">
                  <a:extLst>
                    <a:ext uri="{9D8B030D-6E8A-4147-A177-3AD203B41FA5}">
                      <a16:colId xmlns:a16="http://schemas.microsoft.com/office/drawing/2014/main" val="3624587586"/>
                    </a:ext>
                  </a:extLst>
                </a:gridCol>
                <a:gridCol w="2799007">
                  <a:extLst>
                    <a:ext uri="{9D8B030D-6E8A-4147-A177-3AD203B41FA5}">
                      <a16:colId xmlns:a16="http://schemas.microsoft.com/office/drawing/2014/main" val="1853901518"/>
                    </a:ext>
                  </a:extLst>
                </a:gridCol>
                <a:gridCol w="2952254">
                  <a:extLst>
                    <a:ext uri="{9D8B030D-6E8A-4147-A177-3AD203B41FA5}">
                      <a16:colId xmlns:a16="http://schemas.microsoft.com/office/drawing/2014/main" val="415624899"/>
                    </a:ext>
                  </a:extLst>
                </a:gridCol>
              </a:tblGrid>
              <a:tr h="2686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Modell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Ø</a:t>
                      </a:r>
                      <a:r>
                        <a:rPr lang="de-DE" sz="1200" dirty="0">
                          <a:effectLst/>
                        </a:rPr>
                        <a:t> Batterieverbrauch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Ø</a:t>
                      </a:r>
                      <a:r>
                        <a:rPr lang="de-DE" sz="1200" dirty="0">
                          <a:effectLst/>
                        </a:rPr>
                        <a:t> Arbeitsspeichernutzung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7463675"/>
                  </a:ext>
                </a:extLst>
              </a:tr>
              <a:tr h="7882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Float32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611950"/>
                  </a:ext>
                </a:extLst>
              </a:tr>
              <a:tr h="815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Full</a:t>
                      </a:r>
                      <a:r>
                        <a:rPr lang="de-DE" sz="1200" dirty="0">
                          <a:effectLst/>
                        </a:rPr>
                        <a:t>-Integer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650872"/>
                  </a:ext>
                </a:extLst>
              </a:tr>
            </a:tbl>
          </a:graphicData>
        </a:graphic>
      </p:graphicFrame>
      <p:pic>
        <p:nvPicPr>
          <p:cNvPr id="26" name="Grafik 25" descr="Ein Bild, das Uhr enthält.&#10;&#10;Automatisch generierte Beschreibung">
            <a:extLst>
              <a:ext uri="{FF2B5EF4-FFF2-40B4-BE49-F238E27FC236}">
                <a16:creationId xmlns:a16="http://schemas.microsoft.com/office/drawing/2014/main" id="{D7789579-B67D-4446-B5EB-107AEBE76F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1" t="44153" r="19935" b="9674"/>
          <a:stretch/>
        </p:blipFill>
        <p:spPr bwMode="auto">
          <a:xfrm>
            <a:off x="2987824" y="3163348"/>
            <a:ext cx="2232248" cy="7045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AA21634-B610-D840-87A1-A763318B5AD4}"/>
              </a:ext>
            </a:extLst>
          </p:cNvPr>
          <p:cNvCxnSpPr>
            <a:cxnSpLocks/>
          </p:cNvCxnSpPr>
          <p:nvPr/>
        </p:nvCxnSpPr>
        <p:spPr>
          <a:xfrm>
            <a:off x="5436096" y="300379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628C738D-A0E7-E14A-8A8C-8769641617D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41103" r="22832" b="8479"/>
          <a:stretch/>
        </p:blipFill>
        <p:spPr bwMode="auto">
          <a:xfrm>
            <a:off x="2987824" y="3941802"/>
            <a:ext cx="2091055" cy="716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DEBE3955-6785-3042-A2F0-BC6FF0BC2139}"/>
              </a:ext>
            </a:extLst>
          </p:cNvPr>
          <p:cNvCxnSpPr>
            <a:cxnSpLocks/>
          </p:cNvCxnSpPr>
          <p:nvPr/>
        </p:nvCxnSpPr>
        <p:spPr>
          <a:xfrm>
            <a:off x="2627784" y="3941802"/>
            <a:ext cx="5760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D399153-2480-9A42-AC38-EECCABD8CDB4}"/>
              </a:ext>
            </a:extLst>
          </p:cNvPr>
          <p:cNvCxnSpPr>
            <a:cxnSpLocks/>
          </p:cNvCxnSpPr>
          <p:nvPr/>
        </p:nvCxnSpPr>
        <p:spPr>
          <a:xfrm>
            <a:off x="8388350" y="3014219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B7C19391-9692-1D47-BD50-D7D1CB470CDF}"/>
              </a:ext>
            </a:extLst>
          </p:cNvPr>
          <p:cNvCxnSpPr>
            <a:cxnSpLocks/>
          </p:cNvCxnSpPr>
          <p:nvPr/>
        </p:nvCxnSpPr>
        <p:spPr>
          <a:xfrm flipV="1">
            <a:off x="2627784" y="4731990"/>
            <a:ext cx="5778390" cy="10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196A22D-EC9F-F347-89B1-7FE72AFECE6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39627" r="17852" b="12525"/>
          <a:stretch/>
        </p:blipFill>
        <p:spPr bwMode="auto">
          <a:xfrm>
            <a:off x="5828913" y="3163348"/>
            <a:ext cx="2166620" cy="747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Grafik 4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76502D9-3737-6D43-97A5-7A9130647CCC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t="44098" r="57580" b="10514"/>
          <a:stretch/>
        </p:blipFill>
        <p:spPr bwMode="auto">
          <a:xfrm>
            <a:off x="5852447" y="3997652"/>
            <a:ext cx="2178685" cy="709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756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D378D-21C4-4665-9606-B5C41A99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800" dirty="0"/>
              <a:t>Demo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1BED05-2D80-421E-B071-19A6E3725D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5FB001-F376-AA43-9DAA-EE56F7D6982E}"/>
              </a:ext>
            </a:extLst>
          </p:cNvPr>
          <p:cNvSpPr txBox="1">
            <a:spLocks/>
          </p:cNvSpPr>
          <p:nvPr/>
        </p:nvSpPr>
        <p:spPr>
          <a:xfrm>
            <a:off x="720000" y="612000"/>
            <a:ext cx="79616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/>
          <a:lstStyle>
            <a:lvl1pPr marR="0" lvl="0" algn="l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kern="12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algn="ctr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algn="ctr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algn="ctr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algn="ctr" rtl="0" eaLnBrk="1" fontAlgn="base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de-DE" dirty="0"/>
              <a:t>App</a:t>
            </a:r>
            <a:br>
              <a:rPr lang="de-DE" dirty="0"/>
            </a:br>
            <a:r>
              <a:rPr lang="de-DE" sz="1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8723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52D8-03BD-4CA7-ABD7-2166EEA3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App</a:t>
            </a:r>
            <a:br>
              <a:rPr lang="de-DE" dirty="0"/>
            </a:br>
            <a:r>
              <a:rPr lang="de-DE" sz="1400" dirty="0"/>
              <a:t>Modell-Verbesserung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81692-8224-4236-A350-92EDE722DE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3DD52-C79F-42D7-A293-0662E80A4F5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E07B31-0622-415A-AAF5-6A9E2A8804B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B92A434-CA3F-4829-A006-F4A3F0389C34}" type="slidenum">
              <a:rPr lang="de-DE" altLang="de-DE" smtClean="0"/>
              <a:pPr/>
              <a:t>15</a:t>
            </a:fld>
            <a:endParaRPr lang="de-DE" alt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C6B84FB-BD44-0A4B-8D0E-C971530522CB}"/>
              </a:ext>
            </a:extLst>
          </p:cNvPr>
          <p:cNvGrpSpPr/>
          <p:nvPr/>
        </p:nvGrpSpPr>
        <p:grpSpPr>
          <a:xfrm>
            <a:off x="1975003" y="595630"/>
            <a:ext cx="6053381" cy="3952236"/>
            <a:chOff x="115208" y="-130580"/>
            <a:chExt cx="7214008" cy="622859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E189797-5FBC-4C49-A30A-4B172656EAE2}"/>
                </a:ext>
              </a:extLst>
            </p:cNvPr>
            <p:cNvGrpSpPr/>
            <p:nvPr/>
          </p:nvGrpSpPr>
          <p:grpSpPr>
            <a:xfrm>
              <a:off x="2040397" y="5169005"/>
              <a:ext cx="3249012" cy="929005"/>
              <a:chOff x="0" y="0"/>
              <a:chExt cx="3249012" cy="929005"/>
            </a:xfrm>
          </p:grpSpPr>
          <p:pic>
            <p:nvPicPr>
              <p:cNvPr id="37" name="Grafik 36" descr="iphone 6, mobile phone, apple, smartphone Icon">
                <a:extLst>
                  <a:ext uri="{FF2B5EF4-FFF2-40B4-BE49-F238E27FC236}">
                    <a16:creationId xmlns:a16="http://schemas.microsoft.com/office/drawing/2014/main" id="{F20F0F15-FFB4-3F4C-9445-E0D4B1684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817" y="0"/>
                <a:ext cx="929005" cy="929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rafik 37" descr="iphone 6, mobile phone, apple, smartphone Icon">
                <a:extLst>
                  <a:ext uri="{FF2B5EF4-FFF2-40B4-BE49-F238E27FC236}">
                    <a16:creationId xmlns:a16="http://schemas.microsoft.com/office/drawing/2014/main" id="{63DBB6B5-EEF6-EF44-B518-AA900076C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9191" y="0"/>
                <a:ext cx="929005" cy="929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rafik 38" descr="iphone 6, mobile phone, apple, smartphone Icon">
                <a:extLst>
                  <a:ext uri="{FF2B5EF4-FFF2-40B4-BE49-F238E27FC236}">
                    <a16:creationId xmlns:a16="http://schemas.microsoft.com/office/drawing/2014/main" id="{557CB4D4-2A26-0D43-A437-44AE7170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9005" cy="929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rafik 39" descr="iphone 6, mobile phone, apple, smartphone Icon">
                <a:extLst>
                  <a:ext uri="{FF2B5EF4-FFF2-40B4-BE49-F238E27FC236}">
                    <a16:creationId xmlns:a16="http://schemas.microsoft.com/office/drawing/2014/main" id="{CEDBF25D-56D4-7743-83A0-CBBFDADB1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0007" y="0"/>
                <a:ext cx="929005" cy="9290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FAC505-FAB1-E44C-BA9E-6DF747A14D99}"/>
                </a:ext>
              </a:extLst>
            </p:cNvPr>
            <p:cNvSpPr/>
            <p:nvPr/>
          </p:nvSpPr>
          <p:spPr>
            <a:xfrm>
              <a:off x="115208" y="1458505"/>
              <a:ext cx="7125969" cy="2365113"/>
            </a:xfrm>
            <a:prstGeom prst="ellipse">
              <a:avLst/>
            </a:prstGeom>
            <a:solidFill>
              <a:srgbClr val="039BE6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pic>
          <p:nvPicPr>
            <p:cNvPr id="15" name="Grafik 14" descr="Firebase Brand Guidelines">
              <a:extLst>
                <a:ext uri="{FF2B5EF4-FFF2-40B4-BE49-F238E27FC236}">
                  <a16:creationId xmlns:a16="http://schemas.microsoft.com/office/drawing/2014/main" id="{B110843C-FAC1-FA41-9F67-CC3CABA6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924" y="1881699"/>
              <a:ext cx="1132840" cy="1132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E3603AC-E687-9544-9C50-392F679BF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77" r="13455" b="-12"/>
            <a:stretch/>
          </p:blipFill>
          <p:spPr bwMode="auto">
            <a:xfrm>
              <a:off x="1246909" y="2244436"/>
              <a:ext cx="918210" cy="7702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F05E3333-CC55-0C43-936F-D187A967E6A5}"/>
                </a:ext>
              </a:extLst>
            </p:cNvPr>
            <p:cNvGrpSpPr/>
            <p:nvPr/>
          </p:nvGrpSpPr>
          <p:grpSpPr>
            <a:xfrm>
              <a:off x="4579557" y="2138638"/>
              <a:ext cx="1424479" cy="1123677"/>
              <a:chOff x="0" y="0"/>
              <a:chExt cx="1424479" cy="1123677"/>
            </a:xfrm>
          </p:grpSpPr>
          <p:pic>
            <p:nvPicPr>
              <p:cNvPr id="32" name="Grafik 31" descr="Ein Bild, das Person, Frau, Kleidung, draußen enthält.&#10;&#10;Automatisch generierte Beschreibung">
                <a:extLst>
                  <a:ext uri="{FF2B5EF4-FFF2-40B4-BE49-F238E27FC236}">
                    <a16:creationId xmlns:a16="http://schemas.microsoft.com/office/drawing/2014/main" id="{C31D7E00-B3A2-4946-9EDC-715FF3A8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979" y="438308"/>
                <a:ext cx="827405" cy="551180"/>
              </a:xfrm>
              <a:prstGeom prst="rect">
                <a:avLst/>
              </a:prstGeom>
            </p:spPr>
          </p:pic>
          <p:pic>
            <p:nvPicPr>
              <p:cNvPr id="33" name="Grafik 32" descr="Ein Bild, das Person, Frau, Mädchen, jung enthält.&#10;&#10;Automatisch generierte Beschreibung">
                <a:extLst>
                  <a:ext uri="{FF2B5EF4-FFF2-40B4-BE49-F238E27FC236}">
                    <a16:creationId xmlns:a16="http://schemas.microsoft.com/office/drawing/2014/main" id="{5B91570E-C30D-0640-95FB-ACF32C0E6A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19" r="-1689" b="21812"/>
              <a:stretch/>
            </p:blipFill>
            <p:spPr bwMode="auto">
              <a:xfrm>
                <a:off x="415637" y="642347"/>
                <a:ext cx="407670" cy="48133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4" name="Grafik 33" descr="Ein Bild, das drinnen, Mann, suchend, Bildschirm enthält.&#10;&#10;Automatisch generierte Beschreibung">
                <a:extLst>
                  <a:ext uri="{FF2B5EF4-FFF2-40B4-BE49-F238E27FC236}">
                    <a16:creationId xmlns:a16="http://schemas.microsoft.com/office/drawing/2014/main" id="{90803E72-C8CE-6E4A-9BE5-75CC2D9FF3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" t="30876" r="-1" b="19115"/>
              <a:stretch/>
            </p:blipFill>
            <p:spPr bwMode="auto">
              <a:xfrm flipH="1">
                <a:off x="0" y="468536"/>
                <a:ext cx="577215" cy="5137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5" name="Grafik 34" descr="Ein Bild, das Person, Kleidung, Frau, Mädchen enthält.&#10;&#10;Automatisch generierte Beschreibung">
                <a:extLst>
                  <a:ext uri="{FF2B5EF4-FFF2-40B4-BE49-F238E27FC236}">
                    <a16:creationId xmlns:a16="http://schemas.microsoft.com/office/drawing/2014/main" id="{C07FE2D2-EE3A-A74B-AD60-4FF04E868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5795" r="91" b="18820"/>
              <a:stretch/>
            </p:blipFill>
            <p:spPr bwMode="auto">
              <a:xfrm>
                <a:off x="249382" y="0"/>
                <a:ext cx="415290" cy="48323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6" name="Grafik 35" descr="Ein Bild, das Person, Gebäude, draußen, Mann enthält.&#10;&#10;Automatisch generierte Beschreibung">
                <a:extLst>
                  <a:ext uri="{FF2B5EF4-FFF2-40B4-BE49-F238E27FC236}">
                    <a16:creationId xmlns:a16="http://schemas.microsoft.com/office/drawing/2014/main" id="{209AAB44-8974-FD4C-A3AD-210E58CCE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019" y="0"/>
                <a:ext cx="759460" cy="506095"/>
              </a:xfrm>
              <a:prstGeom prst="rect">
                <a:avLst/>
              </a:prstGeom>
            </p:spPr>
          </p:pic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2E632601-64A9-DE43-BDDC-3275983C3E56}"/>
                </a:ext>
              </a:extLst>
            </p:cNvPr>
            <p:cNvCxnSpPr/>
            <p:nvPr/>
          </p:nvCxnSpPr>
          <p:spPr>
            <a:xfrm flipV="1">
              <a:off x="2544304" y="3259806"/>
              <a:ext cx="1976309" cy="17958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03EF1BA2-00EC-D04F-AC1C-92FE075D62E6}"/>
                </a:ext>
              </a:extLst>
            </p:cNvPr>
            <p:cNvCxnSpPr/>
            <p:nvPr/>
          </p:nvCxnSpPr>
          <p:spPr>
            <a:xfrm flipV="1">
              <a:off x="3337791" y="3380719"/>
              <a:ext cx="1302222" cy="1568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C797AB1-25CC-504F-A5FE-270BC80B6978}"/>
                </a:ext>
              </a:extLst>
            </p:cNvPr>
            <p:cNvCxnSpPr/>
            <p:nvPr/>
          </p:nvCxnSpPr>
          <p:spPr>
            <a:xfrm flipV="1">
              <a:off x="4055708" y="3463846"/>
              <a:ext cx="773201" cy="15258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58CE76F8-C117-CC4D-A4D1-F256BA8C134A}"/>
                </a:ext>
              </a:extLst>
            </p:cNvPr>
            <p:cNvCxnSpPr/>
            <p:nvPr/>
          </p:nvCxnSpPr>
          <p:spPr>
            <a:xfrm flipV="1">
              <a:off x="4834082" y="3463846"/>
              <a:ext cx="206398" cy="15258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fik 21" descr="Machine Learning &amp; AI For Modern Networking - Extreme Networks">
              <a:extLst>
                <a:ext uri="{FF2B5EF4-FFF2-40B4-BE49-F238E27FC236}">
                  <a16:creationId xmlns:a16="http://schemas.microsoft.com/office/drawing/2014/main" id="{C15611A3-B1C9-D042-811D-253DD15F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055" y="370294"/>
              <a:ext cx="762635" cy="7626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" name="Gewinkelte Verbindung 22">
              <a:extLst>
                <a:ext uri="{FF2B5EF4-FFF2-40B4-BE49-F238E27FC236}">
                  <a16:creationId xmlns:a16="http://schemas.microsoft.com/office/drawing/2014/main" id="{4BC333AD-DC50-2C44-8DF9-D00897976743}"/>
                </a:ext>
              </a:extLst>
            </p:cNvPr>
            <p:cNvCxnSpPr/>
            <p:nvPr/>
          </p:nvCxnSpPr>
          <p:spPr>
            <a:xfrm flipH="1" flipV="1">
              <a:off x="4363446" y="718547"/>
              <a:ext cx="1092951" cy="1216156"/>
            </a:xfrm>
            <a:prstGeom prst="bentConnector3">
              <a:avLst>
                <a:gd name="adj1" fmla="val -684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winkelte Verbindung 23">
              <a:extLst>
                <a:ext uri="{FF2B5EF4-FFF2-40B4-BE49-F238E27FC236}">
                  <a16:creationId xmlns:a16="http://schemas.microsoft.com/office/drawing/2014/main" id="{3E5266B1-FE52-9247-ACCD-AFD5AFF5A0C0}"/>
                </a:ext>
              </a:extLst>
            </p:cNvPr>
            <p:cNvCxnSpPr/>
            <p:nvPr/>
          </p:nvCxnSpPr>
          <p:spPr>
            <a:xfrm flipH="1">
              <a:off x="1716075" y="692832"/>
              <a:ext cx="828543" cy="1186453"/>
            </a:xfrm>
            <a:prstGeom prst="bentConnector3">
              <a:avLst>
                <a:gd name="adj1" fmla="val 100134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F99D6222-75FC-1145-AE38-04488CF30FAC}"/>
                </a:ext>
              </a:extLst>
            </p:cNvPr>
            <p:cNvCxnSpPr/>
            <p:nvPr/>
          </p:nvCxnSpPr>
          <p:spPr>
            <a:xfrm>
              <a:off x="1788601" y="3128608"/>
              <a:ext cx="581413" cy="18237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9DC2C71-9EAE-CD41-8AF5-86F76F387571}"/>
                </a:ext>
              </a:extLst>
            </p:cNvPr>
            <p:cNvCxnSpPr/>
            <p:nvPr/>
          </p:nvCxnSpPr>
          <p:spPr>
            <a:xfrm>
              <a:off x="2045540" y="3050624"/>
              <a:ext cx="1113297" cy="18961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5AC8471A-A8E2-8B49-A721-8E1996C02C25}"/>
                </a:ext>
              </a:extLst>
            </p:cNvPr>
            <p:cNvCxnSpPr/>
            <p:nvPr/>
          </p:nvCxnSpPr>
          <p:spPr>
            <a:xfrm>
              <a:off x="2272251" y="2922154"/>
              <a:ext cx="1657402" cy="20669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AF5E9C1-417D-CC47-852D-EAE6ADA37D6B}"/>
                </a:ext>
              </a:extLst>
            </p:cNvPr>
            <p:cNvCxnSpPr/>
            <p:nvPr/>
          </p:nvCxnSpPr>
          <p:spPr>
            <a:xfrm>
              <a:off x="2514075" y="2778571"/>
              <a:ext cx="2171281" cy="22105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feld 147">
              <a:extLst>
                <a:ext uri="{FF2B5EF4-FFF2-40B4-BE49-F238E27FC236}">
                  <a16:creationId xmlns:a16="http://schemas.microsoft.com/office/drawing/2014/main" id="{B304028C-2CC5-B143-97CC-C7C899CA18C1}"/>
                </a:ext>
              </a:extLst>
            </p:cNvPr>
            <p:cNvSpPr txBox="1"/>
            <p:nvPr/>
          </p:nvSpPr>
          <p:spPr>
            <a:xfrm>
              <a:off x="2969386" y="-130580"/>
              <a:ext cx="1360262" cy="50082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de-DE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Training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Textfeld 148">
              <a:extLst>
                <a:ext uri="{FF2B5EF4-FFF2-40B4-BE49-F238E27FC236}">
                  <a16:creationId xmlns:a16="http://schemas.microsoft.com/office/drawing/2014/main" id="{EDED8A44-3EC2-744F-96FB-C277788A05C6}"/>
                </a:ext>
              </a:extLst>
            </p:cNvPr>
            <p:cNvSpPr txBox="1"/>
            <p:nvPr/>
          </p:nvSpPr>
          <p:spPr>
            <a:xfrm>
              <a:off x="5074174" y="4002260"/>
              <a:ext cx="2255042" cy="46352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de-DE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Upload von Bildern</a:t>
              </a:r>
              <a:endParaRPr lang="de-DE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1" name="Textfeld 149">
              <a:extLst>
                <a:ext uri="{FF2B5EF4-FFF2-40B4-BE49-F238E27FC236}">
                  <a16:creationId xmlns:a16="http://schemas.microsoft.com/office/drawing/2014/main" id="{262EB26D-A9D3-CE4F-8514-AD189FF0411E}"/>
                </a:ext>
              </a:extLst>
            </p:cNvPr>
            <p:cNvSpPr txBox="1"/>
            <p:nvPr/>
          </p:nvSpPr>
          <p:spPr>
            <a:xfrm>
              <a:off x="291230" y="4060094"/>
              <a:ext cx="1667551" cy="74881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de-DE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Download des Modells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10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43AF6-B2FD-4608-8374-F261C58534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56E00-B96D-49E8-ACF0-DA83B94C7FA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13BA82-F0E0-4A01-8F75-C6E1685B43F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B92A434-CA3F-4829-A006-F4A3F0389C34}" type="slidenum">
              <a:rPr lang="de-DE" altLang="de-DE" smtClean="0"/>
              <a:pPr/>
              <a:t>16</a:t>
            </a:fld>
            <a:endParaRPr lang="de-DE" alt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E77CBC-3DCF-E74B-BFBA-C3B26721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Ergebnis &amp; Verbesserungen</a:t>
            </a:r>
            <a:br>
              <a:rPr lang="de-DE" dirty="0"/>
            </a:br>
            <a:endParaRPr lang="de-DE" sz="140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4136B4E-BA00-934C-B46F-2CBAB72C9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999" y="1548000"/>
            <a:ext cx="4932121" cy="315084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de-DE" dirty="0"/>
              <a:t>Erkennung in der Nähe 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funktioniert am besten 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endParaRPr lang="de-DE" dirty="0"/>
          </a:p>
          <a:p>
            <a:pPr>
              <a:buClr>
                <a:schemeClr val="tx1"/>
              </a:buClr>
            </a:pPr>
            <a:r>
              <a:rPr lang="de-DE" dirty="0"/>
              <a:t>Grund: </a:t>
            </a:r>
          </a:p>
          <a:p>
            <a:pPr marL="285750" indent="-28575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Viele Trainingsdaten beinhalten Nahaufnahmen</a:t>
            </a:r>
          </a:p>
          <a:p>
            <a:pPr marL="285750" indent="-28575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Speziell </a:t>
            </a:r>
            <a:r>
              <a:rPr lang="de-DE" dirty="0" err="1"/>
              <a:t>mask_worn_incorrect</a:t>
            </a:r>
            <a:endParaRPr lang="de-DE" dirty="0"/>
          </a:p>
          <a:p>
            <a:pPr marL="285750" indent="-285750">
              <a:buClr>
                <a:schemeClr val="tx1"/>
              </a:buClr>
              <a:buFontTx/>
              <a:buChar char="-"/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endParaRPr lang="de-DE" b="1" dirty="0"/>
          </a:p>
        </p:txBody>
      </p:sp>
      <p:pic>
        <p:nvPicPr>
          <p:cNvPr id="2" name="Einzelaufnahme" descr="Einzelaufnahme">
            <a:hlinkClick r:id="" action="ppaction://media"/>
            <a:extLst>
              <a:ext uri="{FF2B5EF4-FFF2-40B4-BE49-F238E27FC236}">
                <a16:creationId xmlns:a16="http://schemas.microsoft.com/office/drawing/2014/main" id="{FD0E31FC-BAEE-304C-95B3-3E86C233A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0112" y="30485"/>
            <a:ext cx="2843888" cy="47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407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43AF6-B2FD-4608-8374-F261C58534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56E00-B96D-49E8-ACF0-DA83B94C7FA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13BA82-F0E0-4A01-8F75-C6E1685B43F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B92A434-CA3F-4829-A006-F4A3F0389C34}" type="slidenum">
              <a:rPr lang="de-DE" altLang="de-DE" smtClean="0"/>
              <a:pPr/>
              <a:t>17</a:t>
            </a:fld>
            <a:endParaRPr lang="de-DE" alt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CA6ED9-444B-834A-BAD0-0CC5F8BC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Ergebnis &amp; Verbesserungen</a:t>
            </a:r>
            <a:br>
              <a:rPr lang="de-DE" dirty="0"/>
            </a:br>
            <a:r>
              <a:rPr lang="de-DE" sz="1400" dirty="0" err="1"/>
              <a:t>Issue</a:t>
            </a:r>
            <a:endParaRPr lang="de-DE" sz="140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C2535F5-4A16-FF41-B10A-E5237949AA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999" y="1548000"/>
            <a:ext cx="3635977" cy="315084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de-DE" dirty="0"/>
              <a:t>Erkennung in der Ferne  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Je kleiner die Gesichter desto schlechter die Erkennung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endParaRPr lang="de-DE" dirty="0"/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endParaRPr lang="de-DE" dirty="0"/>
          </a:p>
          <a:p>
            <a:pPr>
              <a:buClr>
                <a:schemeClr val="tx1"/>
              </a:buClr>
            </a:pPr>
            <a:r>
              <a:rPr lang="de-DE" dirty="0"/>
              <a:t>Lösung: </a:t>
            </a:r>
          </a:p>
          <a:p>
            <a:pPr marL="285750" indent="-28575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Das Trainingsset sollte aus mehr Bilder mit Gesichtern in weiterer Entfernung bestehen. </a:t>
            </a:r>
          </a:p>
          <a:p>
            <a:pPr marL="285750" indent="-28575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Image-Augmentation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endParaRPr lang="de-DE" b="1" dirty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8E9D83C-3309-744A-AA6D-018D6FEA5756}"/>
              </a:ext>
            </a:extLst>
          </p:cNvPr>
          <p:cNvSpPr txBox="1">
            <a:spLocks/>
          </p:cNvSpPr>
          <p:nvPr/>
        </p:nvSpPr>
        <p:spPr bwMode="auto">
          <a:xfrm>
            <a:off x="4788025" y="1548000"/>
            <a:ext cx="3635977" cy="315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Char char="•"/>
              <a:tabLst>
                <a:tab pos="1778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Char char="•"/>
              <a:tabLst>
                <a:tab pos="62865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de-DE" dirty="0"/>
              <a:t>Erkennungsgenauigkeit 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Falsch getragene Masken werden als getragen erkannt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Objekte sind keine Gesichter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r>
              <a:rPr lang="de-DE" dirty="0"/>
              <a:t>Lösung: </a:t>
            </a:r>
          </a:p>
          <a:p>
            <a:pPr marL="285750" indent="-28575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 err="1"/>
              <a:t>Mask_worn_incorrect</a:t>
            </a:r>
            <a:r>
              <a:rPr lang="de-DE" dirty="0"/>
              <a:t> muss präsenter im Datensatz sein</a:t>
            </a:r>
          </a:p>
          <a:p>
            <a:pPr marL="285750" indent="-28575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Längeres Training mit mehr Daten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endParaRPr lang="de-DE" b="1" dirty="0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A9903ED-B4A6-DC4C-A634-44BB28574417}"/>
              </a:ext>
            </a:extLst>
          </p:cNvPr>
          <p:cNvCxnSpPr/>
          <p:nvPr/>
        </p:nvCxnSpPr>
        <p:spPr>
          <a:xfrm>
            <a:off x="4572000" y="1563688"/>
            <a:ext cx="0" cy="31665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23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D378D-21C4-4665-9606-B5C41A99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1BED05-2D80-421E-B071-19A6E3725D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pic>
        <p:nvPicPr>
          <p:cNvPr id="5" name="Onlinemedien 1" descr="Mask-Finder 3">
            <a:hlinkClick r:id="" action="ppaction://media"/>
            <a:extLst>
              <a:ext uri="{FF2B5EF4-FFF2-40B4-BE49-F238E27FC236}">
                <a16:creationId xmlns:a16="http://schemas.microsoft.com/office/drawing/2014/main" id="{ADCF7ECE-8334-6A49-9450-35D9023143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0000" y="353467"/>
            <a:ext cx="7704137" cy="433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1725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43AF6-B2FD-4608-8374-F261C58534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56E00-B96D-49E8-ACF0-DA83B94C7FA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13BA82-F0E0-4A01-8F75-C6E1685B43F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B92A434-CA3F-4829-A006-F4A3F0389C34}" type="slidenum">
              <a:rPr lang="de-DE" altLang="de-DE" smtClean="0"/>
              <a:pPr/>
              <a:t>19</a:t>
            </a:fld>
            <a:endParaRPr lang="de-DE" altLang="de-DE"/>
          </a:p>
        </p:txBody>
      </p:sp>
      <p:pic>
        <p:nvPicPr>
          <p:cNvPr id="13" name="Hauptbahnhof2" descr="Hauptbahnhof2">
            <a:hlinkClick r:id="" action="ppaction://media"/>
            <a:extLst>
              <a:ext uri="{FF2B5EF4-FFF2-40B4-BE49-F238E27FC236}">
                <a16:creationId xmlns:a16="http://schemas.microsoft.com/office/drawing/2014/main" id="{461D5761-E8D9-6B4E-AA65-E05752FD2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9079" y="65088"/>
            <a:ext cx="2448272" cy="463375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825789-0AAF-8844-B0AC-9A92DF875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Ergebnis &amp; Verbesserungen</a:t>
            </a:r>
            <a:br>
              <a:rPr lang="de-DE" dirty="0"/>
            </a:br>
            <a:r>
              <a:rPr lang="de-DE" sz="1400" dirty="0" err="1"/>
              <a:t>Issue</a:t>
            </a:r>
            <a:endParaRPr lang="de-DE" sz="1400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7588B999-65F7-B149-BC7B-C8DB6B9C8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999" y="1548000"/>
            <a:ext cx="4932121" cy="315084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de-DE" dirty="0"/>
              <a:t>Geschwindigkeit 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zu langsam für Live-Erkennung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r>
              <a:rPr lang="de-DE" dirty="0"/>
              <a:t>Lösungsideen:</a:t>
            </a:r>
          </a:p>
          <a:p>
            <a:pPr marL="285750" indent="-285750">
              <a:buClr>
                <a:schemeClr val="tx1"/>
              </a:buClr>
              <a:buFontTx/>
              <a:buChar char="-"/>
            </a:pPr>
            <a:r>
              <a:rPr lang="de-DE" dirty="0" err="1"/>
              <a:t>Quantizatio</a:t>
            </a:r>
            <a:r>
              <a:rPr lang="de-DE" dirty="0"/>
              <a:t>-aware-training</a:t>
            </a:r>
          </a:p>
          <a:p>
            <a:pPr marL="285750" indent="-285750">
              <a:buClr>
                <a:schemeClr val="tx1"/>
              </a:buClr>
              <a:buFontTx/>
              <a:buChar char="-"/>
            </a:pPr>
            <a:r>
              <a:rPr lang="de-DE" dirty="0"/>
              <a:t>Core ML mit 32/16 Bit-Quantifizierung </a:t>
            </a:r>
          </a:p>
          <a:p>
            <a:pPr marL="285750" indent="-285750">
              <a:buClr>
                <a:schemeClr val="tx1"/>
              </a:buClr>
              <a:buFontTx/>
              <a:buChar char="-"/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8458003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046888-0657-C04E-AE28-23E3ED1F8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1607186"/>
            <a:ext cx="5076137" cy="2535918"/>
          </a:xfrm>
        </p:spPr>
        <p:txBody>
          <a:bodyPr anchor="t"/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Einleitung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Datenbeschaffung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Framework-Auswahl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Modell-Auswahl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Training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Konvertierung und Optimierung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App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Ergebnis &amp; Verbesserungen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de-DE" sz="20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de-DE" sz="2000" dirty="0"/>
          </a:p>
          <a:p>
            <a:pPr lvl="3" indent="0">
              <a:buClr>
                <a:schemeClr val="tx1"/>
              </a:buClr>
              <a:buNone/>
            </a:pPr>
            <a:endParaRPr lang="de-DE" sz="2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CB6DE0-C415-7242-B0A6-21B288090D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2</a:t>
            </a:fld>
            <a:endParaRPr lang="de-DE" altLang="de-DE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E5AFA1AE-7B0B-4F4C-BD51-AB194A087DC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-25756" b="-25756"/>
          <a:stretch/>
        </p:blipFill>
        <p:spPr>
          <a:xfrm>
            <a:off x="5853351" y="899464"/>
            <a:ext cx="2570649" cy="3894863"/>
          </a:xfrm>
        </p:spPr>
      </p:pic>
    </p:spTree>
    <p:extLst>
      <p:ext uri="{BB962C8B-B14F-4D97-AF65-F5344CB8AC3E}">
        <p14:creationId xmlns:p14="http://schemas.microsoft.com/office/powerpoint/2010/main" val="114765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43AF6-B2FD-4608-8374-F261C58534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56E00-B96D-49E8-ACF0-DA83B94C7FA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13BA82-F0E0-4A01-8F75-C6E1685B43F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B92A434-CA3F-4829-A006-F4A3F0389C34}" type="slidenum">
              <a:rPr lang="de-DE" altLang="de-DE" smtClean="0"/>
              <a:pPr/>
              <a:t>20</a:t>
            </a:fld>
            <a:endParaRPr lang="de-DE" alt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CA6ED9-444B-834A-BAD0-0CC5F8BC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Ergebnis &amp; Verbesserungen</a:t>
            </a:r>
            <a:br>
              <a:rPr lang="de-DE" dirty="0"/>
            </a:br>
            <a:r>
              <a:rPr lang="de-DE" sz="1400" dirty="0" err="1"/>
              <a:t>Issue</a:t>
            </a:r>
            <a:endParaRPr lang="de-DE" sz="140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C2535F5-4A16-FF41-B10A-E5237949AA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999" y="1548000"/>
            <a:ext cx="5220153" cy="315084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de-DE" dirty="0"/>
              <a:t>Probleme bei der Drehung des Gesichtes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r>
              <a:rPr lang="de-DE" dirty="0"/>
              <a:t>Lösung: </a:t>
            </a:r>
          </a:p>
          <a:p>
            <a:pPr marL="285750" indent="-28575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Aufnahmen aus verschiedenen Perspektiven für das Training nutzen </a:t>
            </a:r>
          </a:p>
          <a:p>
            <a:pPr>
              <a:buClr>
                <a:schemeClr val="tx1"/>
              </a:buClr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1094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D378D-21C4-4665-9606-B5C41A99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1BED05-2D80-421E-B071-19A6E3725D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pic>
        <p:nvPicPr>
          <p:cNvPr id="3" name="Onlinemedien 2" descr="Mask-Finder 1">
            <a:hlinkClick r:id="" action="ppaction://media"/>
            <a:extLst>
              <a:ext uri="{FF2B5EF4-FFF2-40B4-BE49-F238E27FC236}">
                <a16:creationId xmlns:a16="http://schemas.microsoft.com/office/drawing/2014/main" id="{A39B54A9-4A95-6C40-B6F6-4720D27445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37884" y="309612"/>
            <a:ext cx="7733991" cy="43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4132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Ergebnis &amp; Verbesserungen</a:t>
            </a:r>
            <a:br>
              <a:rPr lang="de-DE" dirty="0"/>
            </a:br>
            <a:r>
              <a:rPr lang="de-DE" sz="1400" dirty="0"/>
              <a:t>Was würden wir anders machen?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CB6DE0-C415-7242-B0A6-21B288090D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22</a:t>
            </a:fld>
            <a:endParaRPr lang="de-DE" altLang="de-DE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E5AFA1AE-7B0B-4F4C-BD51-AB194A087DC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16" y="1500693"/>
            <a:ext cx="2570649" cy="2570649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474B0-56E7-D047-9658-6AEF467AC7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999" y="1548000"/>
            <a:ext cx="5240617" cy="2535918"/>
          </a:xfrm>
        </p:spPr>
        <p:txBody>
          <a:bodyPr/>
          <a:lstStyle/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Nur auf die Kategorien </a:t>
            </a:r>
            <a:r>
              <a:rPr lang="de-DE" dirty="0" err="1"/>
              <a:t>with_mask</a:t>
            </a:r>
            <a:r>
              <a:rPr lang="de-DE" dirty="0"/>
              <a:t> und </a:t>
            </a:r>
            <a:r>
              <a:rPr lang="de-DE" dirty="0" err="1"/>
              <a:t>without_mask</a:t>
            </a:r>
            <a:r>
              <a:rPr lang="de-DE" dirty="0"/>
              <a:t> fokussieren 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Mehr Image-Augmentation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Mehr Bilder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Fokus auf genauere Konfiguration eines Modells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Längere Trainingszeit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Besser Architektur der App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dirty="0"/>
              <a:t>Performantere Nutzung von Threads</a:t>
            </a:r>
          </a:p>
          <a:p>
            <a:pPr marL="285750" indent="-285750">
              <a:buFont typeface="Symbol" pitchFamily="2" charset="2"/>
              <a:buChar char="-"/>
            </a:pPr>
            <a:endParaRPr lang="de-DE" dirty="0"/>
          </a:p>
          <a:p>
            <a:pPr marL="285750" indent="-285750">
              <a:buFont typeface="Symbol" pitchFamily="2" charset="2"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25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28EF6-8ADD-4343-8310-21F8DE290DD2}"/>
              </a:ext>
            </a:extLst>
          </p:cNvPr>
          <p:cNvSpPr txBox="1">
            <a:spLocks/>
          </p:cNvSpPr>
          <p:nvPr/>
        </p:nvSpPr>
        <p:spPr>
          <a:xfrm>
            <a:off x="591172" y="957818"/>
            <a:ext cx="7961656" cy="627614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de-DE" sz="2800" dirty="0"/>
              <a:t>Vielen Dank für die Aufmerksamkeit </a:t>
            </a:r>
          </a:p>
        </p:txBody>
      </p:sp>
    </p:spTree>
    <p:extLst>
      <p:ext uri="{BB962C8B-B14F-4D97-AF65-F5344CB8AC3E}">
        <p14:creationId xmlns:p14="http://schemas.microsoft.com/office/powerpoint/2010/main" val="149713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52D8-03BD-4CA7-ABD7-2166EEA3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sz="1400" dirty="0"/>
              <a:t>Nutzen und Anwender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E07B31-0622-415A-AAF5-6A9E2A8804B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B92A434-CA3F-4829-A006-F4A3F0389C34}" type="slidenum">
              <a:rPr lang="de-DE" altLang="de-DE" smtClean="0"/>
              <a:pPr/>
              <a:t>3</a:t>
            </a:fld>
            <a:endParaRPr lang="de-DE" altLang="de-DE"/>
          </a:p>
        </p:txBody>
      </p:sp>
      <p:pic>
        <p:nvPicPr>
          <p:cNvPr id="17" name="Grafik 151">
            <a:extLst>
              <a:ext uri="{FF2B5EF4-FFF2-40B4-BE49-F238E27FC236}">
                <a16:creationId xmlns:a16="http://schemas.microsoft.com/office/drawing/2014/main" id="{79051D59-B371-2F4B-8C8A-B75304149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77266" y="1721744"/>
            <a:ext cx="4647124" cy="24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EEF24AE-D34B-9144-A521-88ABDB25500D}"/>
              </a:ext>
            </a:extLst>
          </p:cNvPr>
          <p:cNvSpPr txBox="1">
            <a:spLocks/>
          </p:cNvSpPr>
          <p:nvPr/>
        </p:nvSpPr>
        <p:spPr bwMode="auto">
          <a:xfrm>
            <a:off x="3215231" y="3003694"/>
            <a:ext cx="5238205" cy="127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Char char="•"/>
              <a:tabLst>
                <a:tab pos="1778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Char char="•"/>
              <a:tabLst>
                <a:tab pos="62865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</a:pPr>
            <a:r>
              <a:rPr lang="de-DE" dirty="0"/>
              <a:t>Anwender:</a:t>
            </a:r>
          </a:p>
          <a:p>
            <a:pPr marL="285750" indent="-285750">
              <a:buSzPct val="150000"/>
              <a:buFontTx/>
              <a:buChar char="-"/>
            </a:pPr>
            <a:r>
              <a:rPr lang="de-DE" dirty="0"/>
              <a:t>Institute</a:t>
            </a:r>
          </a:p>
          <a:p>
            <a:pPr marL="285750" indent="-285750">
              <a:buSzPct val="150000"/>
              <a:buFontTx/>
              <a:buChar char="-"/>
            </a:pPr>
            <a:r>
              <a:rPr lang="de-DE" dirty="0"/>
              <a:t>Staatliche Einrichtungen</a:t>
            </a:r>
          </a:p>
          <a:p>
            <a:pPr marL="285750" indent="-285750">
              <a:buSzPct val="150000"/>
              <a:buFontTx/>
              <a:buChar char="-"/>
            </a:pPr>
            <a:r>
              <a:rPr lang="de-DE" dirty="0"/>
              <a:t>Kein kommerzieller Gebrauch</a:t>
            </a:r>
          </a:p>
          <a:p>
            <a:pPr>
              <a:buSzPct val="150000"/>
            </a:pP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54087-9F27-48FF-B2CD-448ED5708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85795" y="1584326"/>
            <a:ext cx="5238205" cy="1270848"/>
          </a:xfrm>
        </p:spPr>
        <p:txBody>
          <a:bodyPr/>
          <a:lstStyle/>
          <a:p>
            <a:pPr>
              <a:buSzPct val="150000"/>
            </a:pPr>
            <a:r>
              <a:rPr lang="de-DE" dirty="0"/>
              <a:t>Idee:</a:t>
            </a:r>
          </a:p>
          <a:p>
            <a:pPr marL="285750" indent="-285750">
              <a:buSzPct val="150000"/>
              <a:buFontTx/>
              <a:buChar char="-"/>
            </a:pPr>
            <a:r>
              <a:rPr lang="de-DE" dirty="0"/>
              <a:t>IOT Geräte an öffentlichen Plätzen, welche das Tragen von Masken live erfassen </a:t>
            </a:r>
          </a:p>
          <a:p>
            <a:pPr>
              <a:buSzPct val="150000"/>
            </a:pPr>
            <a:r>
              <a:rPr lang="de-DE" dirty="0"/>
              <a:t>-&gt; Prototypische Umsetzung als iPhone App</a:t>
            </a:r>
          </a:p>
          <a:p>
            <a:pPr>
              <a:buSzPct val="150000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56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37 L -0.32118 0.004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46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57196-57D4-CD41-B009-28B76DD1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sz="1400" dirty="0"/>
              <a:t>Ziele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611164-9B8B-F749-AA98-51FE39F56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1B76E6-4FEB-E641-BE00-12F1909FDD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dirty="0"/>
              <a:t>Modell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Erkennungsgenauigkeit &gt;95%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de-DE" dirty="0"/>
              <a:t>Hohe Geschwindigkeit für die Live-Erkennung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de-DE" dirty="0"/>
          </a:p>
          <a:p>
            <a:pPr>
              <a:buClr>
                <a:schemeClr val="tx1"/>
              </a:buClr>
            </a:pPr>
            <a:r>
              <a:rPr lang="de-DE" dirty="0"/>
              <a:t>App</a:t>
            </a: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de-DE" dirty="0"/>
              <a:t>Live &amp; Einzelaufnahmen-Erkennung</a:t>
            </a: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de-DE" dirty="0"/>
              <a:t>Statistische Auswertung der Einzelaufnahmen</a:t>
            </a:r>
          </a:p>
          <a:p>
            <a:endParaRPr lang="de-DE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EDE840F-BA10-2C46-8DB8-B9ED2CCBB5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BB9ADB-A32B-B040-87E2-4D11D212784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5D9B3C6-8197-844C-AFA1-4A4E00EFF8F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B92A434-CA3F-4829-A006-F4A3F0389C34}" type="slidenum">
              <a:rPr lang="de-DE" altLang="de-DE" smtClean="0"/>
              <a:pPr/>
              <a:t>4</a:t>
            </a:fld>
            <a:endParaRPr lang="de-DE" altLang="de-DE"/>
          </a:p>
        </p:txBody>
      </p:sp>
      <p:pic>
        <p:nvPicPr>
          <p:cNvPr id="9" name="Bildplatzhalter 12">
            <a:extLst>
              <a:ext uri="{FF2B5EF4-FFF2-40B4-BE49-F238E27FC236}">
                <a16:creationId xmlns:a16="http://schemas.microsoft.com/office/drawing/2014/main" id="{1057A656-15AF-5441-A9E6-26359EAA66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625" y="1677839"/>
            <a:ext cx="2339975" cy="2276240"/>
          </a:xfrm>
        </p:spPr>
      </p:pic>
    </p:spTree>
    <p:extLst>
      <p:ext uri="{BB962C8B-B14F-4D97-AF65-F5344CB8AC3E}">
        <p14:creationId xmlns:p14="http://schemas.microsoft.com/office/powerpoint/2010/main" val="318658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Datenbeschaffung</a:t>
            </a:r>
            <a:br>
              <a:rPr lang="de-DE" dirty="0"/>
            </a:br>
            <a:r>
              <a:rPr lang="de-DE" sz="1400" dirty="0"/>
              <a:t>Herausforderungen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1EEB2DF7-E8A6-8948-B0EB-634F86E24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999" y="1548000"/>
            <a:ext cx="3852001" cy="123977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de-DE" dirty="0"/>
              <a:t>Start-Datensatz (</a:t>
            </a:r>
            <a:r>
              <a:rPr lang="de-DE" dirty="0" err="1"/>
              <a:t>Kaggle</a:t>
            </a:r>
            <a:r>
              <a:rPr lang="de-DE" dirty="0"/>
              <a:t>)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Zu wenig Bilder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Schlechte Verteilung der Kategorien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endParaRPr lang="de-DE" b="1" dirty="0"/>
          </a:p>
        </p:txBody>
      </p:sp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B49A196-DB3A-7746-BFB3-EF1A8A806BF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" y="2889418"/>
            <a:ext cx="4500072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</p:pic>
      <p:pic>
        <p:nvPicPr>
          <p:cNvPr id="14" name="Grafik 13" descr="Ein Bild, das Person, Mann, Anzug, Foto enthält.&#10;&#10;Automatisch generierte Beschreibung">
            <a:extLst>
              <a:ext uri="{FF2B5EF4-FFF2-40B4-BE49-F238E27FC236}">
                <a16:creationId xmlns:a16="http://schemas.microsoft.com/office/drawing/2014/main" id="{08EB9233-7E32-4143-8934-7F07D493F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5" y="2889418"/>
            <a:ext cx="2987905" cy="1835619"/>
          </a:xfrm>
          <a:prstGeom prst="rect">
            <a:avLst/>
          </a:prstGeom>
        </p:spPr>
      </p:pic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CA917172-12CE-8745-AB99-ACADAA2FB924}"/>
              </a:ext>
            </a:extLst>
          </p:cNvPr>
          <p:cNvSpPr txBox="1">
            <a:spLocks/>
          </p:cNvSpPr>
          <p:nvPr/>
        </p:nvSpPr>
        <p:spPr bwMode="auto">
          <a:xfrm>
            <a:off x="4181585" y="1548000"/>
            <a:ext cx="4206765" cy="123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Char char="•"/>
              <a:tabLst>
                <a:tab pos="1778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Char char="•"/>
              <a:tabLst>
                <a:tab pos="62865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82563"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3000"/>
              <a:buFont typeface="Verdana" panose="020B060403050404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lnSpc>
                <a:spcPts val="21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de-DE" dirty="0"/>
              <a:t>Weitere Datenquellen: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Bild und Annotations-Daten benötigt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Bestimmung der jeweiligen Kategorie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r>
              <a:rPr lang="de-DE" dirty="0"/>
              <a:t>Doppelte Bilder</a:t>
            </a:r>
          </a:p>
          <a:p>
            <a:pPr marL="342900" indent="-342900">
              <a:buClr>
                <a:schemeClr val="tx1"/>
              </a:buClr>
              <a:buFont typeface="Symbol" pitchFamily="2" charset="2"/>
              <a:buChar char="-"/>
            </a:pPr>
            <a:endParaRPr lang="de-DE" dirty="0"/>
          </a:p>
          <a:p>
            <a:pPr>
              <a:buClr>
                <a:schemeClr val="tx1"/>
              </a:buClr>
            </a:pPr>
            <a:endParaRPr lang="de-DE" dirty="0"/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49403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Datenbeschaffung</a:t>
            </a:r>
            <a:br>
              <a:rPr lang="de-DE" dirty="0"/>
            </a:br>
            <a:r>
              <a:rPr lang="de-DE" sz="1400" dirty="0"/>
              <a:t>Quellen und Ergebnis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6</a:t>
            </a:fld>
            <a:endParaRPr lang="de-DE" altLang="de-DE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C32AA7CF-F0E2-5245-8F35-2EAAC1BFDC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984761"/>
              </p:ext>
            </p:extLst>
          </p:nvPr>
        </p:nvGraphicFramePr>
        <p:xfrm>
          <a:off x="4571777" y="3471574"/>
          <a:ext cx="3888432" cy="1083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B272D71-8074-3D40-A820-9EAE72152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3499613"/>
              </p:ext>
            </p:extLst>
          </p:nvPr>
        </p:nvGraphicFramePr>
        <p:xfrm>
          <a:off x="4283968" y="847788"/>
          <a:ext cx="4032076" cy="2150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1253B483-1293-484A-B5B8-6E20E98512D8}"/>
              </a:ext>
            </a:extLst>
          </p:cNvPr>
          <p:cNvSpPr txBox="1"/>
          <p:nvPr/>
        </p:nvSpPr>
        <p:spPr>
          <a:xfrm>
            <a:off x="683865" y="1563688"/>
            <a:ext cx="3887911" cy="340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</a:pPr>
            <a:r>
              <a:rPr lang="de-DE" sz="1600" dirty="0">
                <a:latin typeface="+mn-lt"/>
                <a:cs typeface="+mn-cs"/>
              </a:rPr>
              <a:t>Quellen: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 err="1">
                <a:latin typeface="+mn-lt"/>
                <a:cs typeface="+mn-cs"/>
              </a:rPr>
              <a:t>Kaggle</a:t>
            </a:r>
            <a:endParaRPr lang="de-DE" sz="1600" dirty="0">
              <a:latin typeface="+mn-lt"/>
              <a:cs typeface="+mn-cs"/>
            </a:endParaRP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DIY: Instagram/Google Image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Image Augmentation</a:t>
            </a:r>
          </a:p>
          <a:p>
            <a:pPr marL="742950" lvl="1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zufällige Rotation -20 bis -7 Grad &amp; 7 bis 20 Grad </a:t>
            </a:r>
          </a:p>
          <a:p>
            <a:pPr marL="742950" lvl="1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Vertikale Spiegelung</a:t>
            </a:r>
          </a:p>
          <a:p>
            <a:pPr marL="742950" lvl="1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/>
              <a:t>zufällige </a:t>
            </a:r>
            <a:r>
              <a:rPr lang="de-DE" sz="1600" dirty="0">
                <a:latin typeface="+mn-lt"/>
                <a:cs typeface="+mn-cs"/>
              </a:rPr>
              <a:t>Verkleinerung auf 50-80%</a:t>
            </a:r>
          </a:p>
          <a:p>
            <a:pPr marL="742950" lvl="1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endParaRPr lang="de-DE" sz="1600" dirty="0">
              <a:latin typeface="+mn-lt"/>
              <a:cs typeface="+mn-c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06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57196-57D4-CD41-B009-28B76DD1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Framework-Auswahl</a:t>
            </a:r>
            <a:br>
              <a:rPr lang="de-DE" dirty="0"/>
            </a:br>
            <a:r>
              <a:rPr lang="de-DE" sz="1400" dirty="0"/>
              <a:t>Anforderungen und 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611164-9B8B-F749-AA98-51FE39F56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BB9ADB-A32B-B040-87E2-4D11D212784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5D9B3C6-8197-844C-AFA1-4A4E00EFF8F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B92A434-CA3F-4829-A006-F4A3F0389C34}" type="slidenum">
              <a:rPr lang="de-DE" altLang="de-DE" smtClean="0"/>
              <a:pPr/>
              <a:t>7</a:t>
            </a:fld>
            <a:endParaRPr lang="de-DE" altLang="de-DE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BB760395-2920-6C4B-8678-D6D6BDEBC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992091"/>
              </p:ext>
            </p:extLst>
          </p:nvPr>
        </p:nvGraphicFramePr>
        <p:xfrm>
          <a:off x="720000" y="2857695"/>
          <a:ext cx="7740433" cy="1813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7550">
                  <a:extLst>
                    <a:ext uri="{9D8B030D-6E8A-4147-A177-3AD203B41FA5}">
                      <a16:colId xmlns:a16="http://schemas.microsoft.com/office/drawing/2014/main" val="1568447175"/>
                    </a:ext>
                  </a:extLst>
                </a:gridCol>
                <a:gridCol w="4416661">
                  <a:extLst>
                    <a:ext uri="{9D8B030D-6E8A-4147-A177-3AD203B41FA5}">
                      <a16:colId xmlns:a16="http://schemas.microsoft.com/office/drawing/2014/main" val="2012589428"/>
                    </a:ext>
                  </a:extLst>
                </a:gridCol>
                <a:gridCol w="2086222">
                  <a:extLst>
                    <a:ext uri="{9D8B030D-6E8A-4147-A177-3AD203B41FA5}">
                      <a16:colId xmlns:a16="http://schemas.microsoft.com/office/drawing/2014/main" val="395951365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Framework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Dokumentierte Plattformen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Open-Source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575874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PyTorch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Auf der Webseite ist das </a:t>
                      </a:r>
                      <a:r>
                        <a:rPr lang="de-DE" sz="1200" dirty="0" err="1">
                          <a:effectLst/>
                        </a:rPr>
                        <a:t>Deployment</a:t>
                      </a:r>
                      <a:r>
                        <a:rPr lang="de-DE" sz="1200" dirty="0">
                          <a:effectLst/>
                        </a:rPr>
                        <a:t> auf IOS und Android beschrieben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✓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906065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TensorFlow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Auf der Webseite ist das Deployment auf IOS, Android und IOT Geräten beschrieben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✓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7156438"/>
                  </a:ext>
                </a:extLst>
              </a:tr>
              <a:tr h="4455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effectLst/>
                        </a:rPr>
                        <a:t>Fritz.ai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Auf der Webseite ist das Deployment auf IOS und Android beschrieben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r>
                        <a:rPr lang="de-DE" sz="1600" dirty="0">
                          <a:effectLst/>
                        </a:rPr>
                        <a:t> 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584372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FF6D6CD1-4E1D-3F41-B707-6E2F77657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671" y="19164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550383-9BEC-B043-BAD8-53B7FA9E5FE2}"/>
              </a:ext>
            </a:extLst>
          </p:cNvPr>
          <p:cNvSpPr txBox="1"/>
          <p:nvPr/>
        </p:nvSpPr>
        <p:spPr>
          <a:xfrm>
            <a:off x="683865" y="1563689"/>
            <a:ext cx="7776568" cy="97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</a:pPr>
            <a:r>
              <a:rPr lang="de-DE" sz="1600" dirty="0">
                <a:latin typeface="+mn-lt"/>
                <a:cs typeface="+mn-cs"/>
              </a:rPr>
              <a:t>Anforderung: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 typeface="Symbol" pitchFamily="2" charset="2"/>
              <a:buChar char="-"/>
            </a:pPr>
            <a:r>
              <a:rPr lang="de-DE" sz="1600" dirty="0">
                <a:latin typeface="+mn-lt"/>
                <a:cs typeface="+mn-cs"/>
              </a:rPr>
              <a:t>Open-Source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 typeface="Symbol" pitchFamily="2" charset="2"/>
              <a:buChar char="-"/>
            </a:pPr>
            <a:r>
              <a:rPr lang="de-DE" sz="1600" dirty="0">
                <a:latin typeface="+mn-lt"/>
                <a:cs typeface="+mn-cs"/>
              </a:rPr>
              <a:t>Dokumentation über das </a:t>
            </a:r>
            <a:r>
              <a:rPr lang="de-DE" sz="1600" dirty="0" err="1">
                <a:latin typeface="+mn-lt"/>
                <a:cs typeface="+mn-cs"/>
              </a:rPr>
              <a:t>Deployment</a:t>
            </a:r>
            <a:r>
              <a:rPr lang="de-DE" sz="1600" dirty="0">
                <a:latin typeface="+mn-lt"/>
                <a:cs typeface="+mn-cs"/>
              </a:rPr>
              <a:t> auf IOT und IOS Geräten </a:t>
            </a:r>
          </a:p>
        </p:txBody>
      </p:sp>
    </p:spTree>
    <p:extLst>
      <p:ext uri="{BB962C8B-B14F-4D97-AF65-F5344CB8AC3E}">
        <p14:creationId xmlns:p14="http://schemas.microsoft.com/office/powerpoint/2010/main" val="425129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Modell-Auswahl</a:t>
            </a:r>
            <a:br>
              <a:rPr lang="de-DE" dirty="0"/>
            </a:br>
            <a:r>
              <a:rPr lang="de-DE" sz="1400" dirty="0"/>
              <a:t>Quellen und  Datensets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8</a:t>
            </a:fld>
            <a:endParaRPr lang="de-DE" alt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53B483-1293-484A-B5B8-6E20E98512D8}"/>
              </a:ext>
            </a:extLst>
          </p:cNvPr>
          <p:cNvSpPr txBox="1"/>
          <p:nvPr/>
        </p:nvSpPr>
        <p:spPr>
          <a:xfrm>
            <a:off x="683865" y="1563688"/>
            <a:ext cx="5040263" cy="129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</a:pPr>
            <a:r>
              <a:rPr lang="de-DE" sz="1600" dirty="0">
                <a:latin typeface="+mn-lt"/>
                <a:cs typeface="+mn-cs"/>
              </a:rPr>
              <a:t>Quellen: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 err="1">
                <a:latin typeface="+mn-lt"/>
                <a:cs typeface="+mn-cs"/>
              </a:rPr>
              <a:t>TensorFlow</a:t>
            </a:r>
            <a:r>
              <a:rPr lang="de-DE" sz="1600" dirty="0">
                <a:latin typeface="+mn-lt"/>
                <a:cs typeface="+mn-cs"/>
              </a:rPr>
              <a:t> </a:t>
            </a:r>
            <a:r>
              <a:rPr lang="de-DE" sz="1600" dirty="0"/>
              <a:t>1 &amp; 2</a:t>
            </a:r>
            <a:r>
              <a:rPr lang="de-DE" sz="1600" dirty="0">
                <a:latin typeface="+mn-lt"/>
                <a:cs typeface="+mn-cs"/>
              </a:rPr>
              <a:t> </a:t>
            </a:r>
            <a:r>
              <a:rPr lang="de-DE" sz="1600" dirty="0" err="1">
                <a:latin typeface="+mn-lt"/>
                <a:cs typeface="+mn-cs"/>
              </a:rPr>
              <a:t>detection</a:t>
            </a:r>
            <a:r>
              <a:rPr lang="de-DE" sz="1600" dirty="0">
                <a:latin typeface="+mn-lt"/>
                <a:cs typeface="+mn-cs"/>
              </a:rPr>
              <a:t> </a:t>
            </a:r>
            <a:r>
              <a:rPr lang="de-DE" sz="1600" dirty="0" err="1">
                <a:latin typeface="+mn-lt"/>
                <a:cs typeface="+mn-cs"/>
              </a:rPr>
              <a:t>model</a:t>
            </a:r>
            <a:r>
              <a:rPr lang="de-DE" sz="1600" dirty="0">
                <a:latin typeface="+mn-lt"/>
                <a:cs typeface="+mn-cs"/>
              </a:rPr>
              <a:t> </a:t>
            </a:r>
            <a:r>
              <a:rPr lang="de-DE" sz="1600" dirty="0" err="1">
                <a:latin typeface="+mn-lt"/>
                <a:cs typeface="+mn-cs"/>
              </a:rPr>
              <a:t>zoo</a:t>
            </a:r>
            <a:r>
              <a:rPr lang="de-DE" sz="1600" dirty="0">
                <a:latin typeface="+mn-lt"/>
                <a:cs typeface="+mn-cs"/>
              </a:rPr>
              <a:t> </a:t>
            </a:r>
          </a:p>
          <a:p>
            <a:pPr marL="742950" lvl="1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83 Modells -&gt; </a:t>
            </a:r>
            <a:r>
              <a:rPr lang="de-DE" sz="1600" dirty="0"/>
              <a:t>22 </a:t>
            </a:r>
            <a:r>
              <a:rPr lang="de-DE" sz="1600" dirty="0" err="1"/>
              <a:t>mobilenet</a:t>
            </a:r>
            <a:endParaRPr lang="de-DE" sz="1600" dirty="0">
              <a:latin typeface="+mn-lt"/>
              <a:cs typeface="+mn-cs"/>
            </a:endParaRPr>
          </a:p>
          <a:p>
            <a:pPr marL="742950" lvl="1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6 Datensets -&gt; 2 Datensets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408A88-C708-894C-B40B-7767CE85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05" y="1779662"/>
            <a:ext cx="2000020" cy="61871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4C307E6-0184-B64F-AA7D-9A256CC7C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45" y="2884884"/>
            <a:ext cx="1486966" cy="14869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7F504D-7181-A74C-9DB3-441F3E548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45062"/>
            <a:ext cx="1536700" cy="13208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EEAD476-DEC9-E94F-AFCD-6737F86CB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140" y="3061090"/>
            <a:ext cx="2032000" cy="990600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40D8B62-4E17-354F-A3B9-411A49AA3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99" y="3986827"/>
            <a:ext cx="1039642" cy="7495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27A134F-89F0-884E-ACDF-90B77EE8B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1140" y="3109100"/>
            <a:ext cx="1422400" cy="1422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70F140F-060D-2346-A162-D8451950D33B}"/>
              </a:ext>
            </a:extLst>
          </p:cNvPr>
          <p:cNvSpPr txBox="1"/>
          <p:nvPr/>
        </p:nvSpPr>
        <p:spPr>
          <a:xfrm>
            <a:off x="2912356" y="1569706"/>
            <a:ext cx="5765840" cy="129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</a:pPr>
            <a:r>
              <a:rPr lang="de-DE" sz="1600" dirty="0">
                <a:latin typeface="+mn-lt"/>
                <a:cs typeface="+mn-cs"/>
              </a:rPr>
              <a:t>COCO: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Ca. 200000 Bilder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91 Kategorien (Personen, Haushaltsgegenstände..)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 err="1">
                <a:latin typeface="+mn-lt"/>
                <a:cs typeface="+mn-cs"/>
              </a:rPr>
              <a:t>Ca</a:t>
            </a:r>
            <a:r>
              <a:rPr lang="de-DE" sz="1600" dirty="0">
                <a:latin typeface="+mn-lt"/>
                <a:cs typeface="+mn-cs"/>
              </a:rPr>
              <a:t> 1,5 Millionen Annotationen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CE590-585F-B148-B8D1-FDBAD9733330}"/>
              </a:ext>
            </a:extLst>
          </p:cNvPr>
          <p:cNvSpPr txBox="1"/>
          <p:nvPr/>
        </p:nvSpPr>
        <p:spPr>
          <a:xfrm>
            <a:off x="2915816" y="3151425"/>
            <a:ext cx="5544319" cy="129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</a:pPr>
            <a:r>
              <a:rPr lang="de-DE" sz="1600" dirty="0">
                <a:latin typeface="+mn-lt"/>
                <a:cs typeface="+mn-cs"/>
              </a:rPr>
              <a:t>Google Open Images :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Ca. 800000 Bilder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600 Kategorien (Person -&gt; Gesicht –&gt; Nase)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/>
              <a:t>V2: 2 Millionen v4: </a:t>
            </a:r>
            <a:r>
              <a:rPr lang="de-DE" sz="1600" dirty="0">
                <a:latin typeface="+mn-lt"/>
                <a:cs typeface="+mn-cs"/>
              </a:rPr>
              <a:t>14,6 Millionen Annotationen</a:t>
            </a:r>
          </a:p>
        </p:txBody>
      </p:sp>
    </p:spTree>
    <p:extLst>
      <p:ext uri="{BB962C8B-B14F-4D97-AF65-F5344CB8AC3E}">
        <p14:creationId xmlns:p14="http://schemas.microsoft.com/office/powerpoint/2010/main" val="144446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08642E-6 L -0.67014 0.051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256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83951E-6 L -0.61129 -0.03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73" y="-1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04A25-673B-864A-9B46-CFF4162C8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961656" cy="504056"/>
          </a:xfrm>
        </p:spPr>
        <p:txBody>
          <a:bodyPr/>
          <a:lstStyle/>
          <a:p>
            <a:r>
              <a:rPr lang="de-DE" dirty="0"/>
              <a:t>Modell-Auswahl</a:t>
            </a:r>
            <a:br>
              <a:rPr lang="de-DE" dirty="0"/>
            </a:br>
            <a:r>
              <a:rPr lang="de-DE" sz="1400" dirty="0"/>
              <a:t>Modells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4F9241-DC9C-DC4E-8C3A-CCBBDA015E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388350" y="65088"/>
            <a:ext cx="693738" cy="274637"/>
          </a:xfrm>
          <a:prstGeom prst="rect">
            <a:avLst/>
          </a:prstGeom>
        </p:spPr>
        <p:txBody>
          <a:bodyPr/>
          <a:lstStyle/>
          <a:p>
            <a:fld id="{160A4682-0CE4-4745-8077-EAE35226F302}" type="slidenum">
              <a:rPr lang="de-DE" altLang="de-DE" smtClean="0"/>
              <a:pPr/>
              <a:t>9</a:t>
            </a:fld>
            <a:endParaRPr lang="de-DE" altLang="de-DE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B272D71-8074-3D40-A820-9EAE72152170}"/>
              </a:ext>
            </a:extLst>
          </p:cNvPr>
          <p:cNvGraphicFramePr/>
          <p:nvPr/>
        </p:nvGraphicFramePr>
        <p:xfrm>
          <a:off x="4283968" y="847788"/>
          <a:ext cx="4032076" cy="2150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D4110D5-F8A7-9449-9A21-67D99DBEE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21205"/>
              </p:ext>
            </p:extLst>
          </p:nvPr>
        </p:nvGraphicFramePr>
        <p:xfrm>
          <a:off x="720000" y="2931790"/>
          <a:ext cx="7740431" cy="1728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2690">
                  <a:extLst>
                    <a:ext uri="{9D8B030D-6E8A-4147-A177-3AD203B41FA5}">
                      <a16:colId xmlns:a16="http://schemas.microsoft.com/office/drawing/2014/main" val="109493327"/>
                    </a:ext>
                  </a:extLst>
                </a:gridCol>
                <a:gridCol w="2565270">
                  <a:extLst>
                    <a:ext uri="{9D8B030D-6E8A-4147-A177-3AD203B41FA5}">
                      <a16:colId xmlns:a16="http://schemas.microsoft.com/office/drawing/2014/main" val="3384926835"/>
                    </a:ext>
                  </a:extLst>
                </a:gridCol>
                <a:gridCol w="2260206">
                  <a:extLst>
                    <a:ext uri="{9D8B030D-6E8A-4147-A177-3AD203B41FA5}">
                      <a16:colId xmlns:a16="http://schemas.microsoft.com/office/drawing/2014/main" val="4151753410"/>
                    </a:ext>
                  </a:extLst>
                </a:gridCol>
                <a:gridCol w="1261235">
                  <a:extLst>
                    <a:ext uri="{9D8B030D-6E8A-4147-A177-3AD203B41FA5}">
                      <a16:colId xmlns:a16="http://schemas.microsoft.com/office/drawing/2014/main" val="21329505"/>
                    </a:ext>
                  </a:extLst>
                </a:gridCol>
                <a:gridCol w="1141030">
                  <a:extLst>
                    <a:ext uri="{9D8B030D-6E8A-4147-A177-3AD203B41FA5}">
                      <a16:colId xmlns:a16="http://schemas.microsoft.com/office/drawing/2014/main" val="16507102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Pos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Name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Datenset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Speed (ms)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mAP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669992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facessd_mobilenet_v2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Open-Images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 (faces)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307099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ssd_mobilenetv2_oidv4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Open-Images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89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082149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ssd_mobilenet_v1_fpn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COCO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32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72751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ssd_mobilenet_dsp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COCO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12.3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28.9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521175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ssdlite_mobilenet_v2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COCO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27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22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6028058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C071FB2B-BC78-5C4A-B495-601230AE969A}"/>
              </a:ext>
            </a:extLst>
          </p:cNvPr>
          <p:cNvSpPr txBox="1"/>
          <p:nvPr/>
        </p:nvSpPr>
        <p:spPr>
          <a:xfrm>
            <a:off x="683865" y="1563689"/>
            <a:ext cx="7776566" cy="1594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</a:pPr>
            <a:r>
              <a:rPr lang="de-DE" sz="1600" dirty="0">
                <a:latin typeface="+mn-lt"/>
                <a:cs typeface="+mn-cs"/>
              </a:rPr>
              <a:t>Auswahlkriterien: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Schnell -&gt; geringer Speed in </a:t>
            </a:r>
            <a:r>
              <a:rPr lang="de-DE" sz="1600" dirty="0" err="1">
                <a:latin typeface="+mn-lt"/>
                <a:cs typeface="+mn-cs"/>
              </a:rPr>
              <a:t>ms</a:t>
            </a:r>
            <a:endParaRPr lang="de-DE" sz="1600" dirty="0">
              <a:latin typeface="+mn-lt"/>
              <a:cs typeface="+mn-cs"/>
            </a:endParaRP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r>
              <a:rPr lang="de-DE" sz="1600" dirty="0">
                <a:latin typeface="+mn-lt"/>
                <a:cs typeface="+mn-cs"/>
              </a:rPr>
              <a:t>Hohe Genauigkeit -&gt; hohe </a:t>
            </a:r>
            <a:r>
              <a:rPr lang="de-DE" sz="1600" dirty="0" err="1">
                <a:latin typeface="+mn-lt"/>
                <a:cs typeface="+mn-cs"/>
              </a:rPr>
              <a:t>mean</a:t>
            </a:r>
            <a:r>
              <a:rPr lang="de-DE" sz="1600" dirty="0">
                <a:latin typeface="+mn-lt"/>
                <a:cs typeface="+mn-cs"/>
              </a:rPr>
              <a:t> Average Precision </a:t>
            </a:r>
          </a:p>
          <a:p>
            <a:pPr marL="285750" indent="-285750">
              <a:lnSpc>
                <a:spcPts val="2100"/>
              </a:lnSpc>
              <a:spcBef>
                <a:spcPct val="20000"/>
              </a:spcBef>
              <a:buClr>
                <a:schemeClr val="tx1"/>
              </a:buClr>
              <a:buFontTx/>
              <a:buChar char="-"/>
            </a:pPr>
            <a:endParaRPr lang="de-DE" sz="1600" dirty="0">
              <a:latin typeface="+mn-lt"/>
              <a:cs typeface="+mn-c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073192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vorlage HTW Berlin Schwerpunkt Text">
  <a:themeElements>
    <a:clrScheme name="Farben HTW Berlin">
      <a:dk1>
        <a:sysClr val="windowText" lastClr="000000"/>
      </a:dk1>
      <a:lt1>
        <a:srgbClr val="FFFFFF"/>
      </a:lt1>
      <a:dk2>
        <a:srgbClr val="76B900"/>
      </a:dk2>
      <a:lt2>
        <a:srgbClr val="FFFFFF"/>
      </a:lt2>
      <a:accent1>
        <a:srgbClr val="76B900"/>
      </a:accent1>
      <a:accent2>
        <a:srgbClr val="AFAFAF"/>
      </a:accent2>
      <a:accent3>
        <a:srgbClr val="0082D1"/>
      </a:accent3>
      <a:accent4>
        <a:srgbClr val="FF5F00"/>
      </a:accent4>
      <a:accent5>
        <a:srgbClr val="000000"/>
      </a:accent5>
      <a:accent6>
        <a:srgbClr val="FFFFFF"/>
      </a:accent6>
      <a:hlink>
        <a:srgbClr val="0000FF"/>
      </a:hlink>
      <a:folHlink>
        <a:srgbClr val="800080"/>
      </a:folHlink>
    </a:clrScheme>
    <a:fontScheme name="HTW Berlin  Textlastig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</Words>
  <Application>Microsoft Macintosh PowerPoint</Application>
  <PresentationFormat>Bildschirmpräsentation (16:9)</PresentationFormat>
  <Paragraphs>264</Paragraphs>
  <Slides>23</Slides>
  <Notes>16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Symbol</vt:lpstr>
      <vt:lpstr>Times New Roman</vt:lpstr>
      <vt:lpstr>Verdana</vt:lpstr>
      <vt:lpstr>Mastervorlage HTW Berlin Schwerpunkt Text</vt:lpstr>
      <vt:lpstr>PowerPoint-Präsentation</vt:lpstr>
      <vt:lpstr>Inhalt</vt:lpstr>
      <vt:lpstr>Einleitung Nutzen und Anwender</vt:lpstr>
      <vt:lpstr>Einleitung Ziele</vt:lpstr>
      <vt:lpstr>Datenbeschaffung Herausforderungen</vt:lpstr>
      <vt:lpstr>Datenbeschaffung Quellen und Ergebnis</vt:lpstr>
      <vt:lpstr>Framework-Auswahl Anforderungen und Ergebnis</vt:lpstr>
      <vt:lpstr>Modell-Auswahl Quellen und  Datensets</vt:lpstr>
      <vt:lpstr>Modell-Auswahl Modells</vt:lpstr>
      <vt:lpstr>Training Vorbereitung &amp; Durchführung</vt:lpstr>
      <vt:lpstr>Training Ergebnisse</vt:lpstr>
      <vt:lpstr>Konvertierung und Optimierung Vorbereitung &amp; Durchführung</vt:lpstr>
      <vt:lpstr>Konvertierung und Optimierung Ergebnis</vt:lpstr>
      <vt:lpstr>     Demo</vt:lpstr>
      <vt:lpstr>App Modell-Verbesserung</vt:lpstr>
      <vt:lpstr>Ergebnis &amp; Verbesserungen </vt:lpstr>
      <vt:lpstr>Ergebnis &amp; Verbesserungen Issue</vt:lpstr>
      <vt:lpstr>    </vt:lpstr>
      <vt:lpstr>Ergebnis &amp; Verbesserungen Issue</vt:lpstr>
      <vt:lpstr>Ergebnis &amp; Verbesserungen Issue</vt:lpstr>
      <vt:lpstr>    </vt:lpstr>
      <vt:lpstr>Ergebnis &amp; Verbesserungen Was würden wir anders machen?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Clemens Brauer</dc:creator>
  <cp:lastModifiedBy>Clemens Brauer</cp:lastModifiedBy>
  <cp:revision>37</cp:revision>
  <dcterms:created xsi:type="dcterms:W3CDTF">2020-07-20T19:13:32Z</dcterms:created>
  <dcterms:modified xsi:type="dcterms:W3CDTF">2020-07-27T12:38:58Z</dcterms:modified>
</cp:coreProperties>
</file>